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62" r:id="rId3"/>
    <p:sldId id="263" r:id="rId4"/>
    <p:sldId id="265" r:id="rId5"/>
    <p:sldId id="260" r:id="rId6"/>
    <p:sldId id="257" r:id="rId7"/>
    <p:sldId id="266" r:id="rId8"/>
    <p:sldId id="256" r:id="rId9"/>
    <p:sldId id="268" r:id="rId10"/>
    <p:sldId id="261" r:id="rId11"/>
    <p:sldId id="264" r:id="rId12"/>
    <p:sldId id="258" r:id="rId13"/>
    <p:sldId id="259" r:id="rId14"/>
    <p:sldId id="267" r:id="rId15"/>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79" autoAdjust="0"/>
    <p:restoredTop sz="93174" autoAdjust="0"/>
  </p:normalViewPr>
  <p:slideViewPr>
    <p:cSldViewPr>
      <p:cViewPr>
        <p:scale>
          <a:sx n="75" d="100"/>
          <a:sy n="75" d="100"/>
        </p:scale>
        <p:origin x="-294"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PE"/>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0F6438-2A62-4675-90E5-B94493B222D6}" type="datetimeFigureOut">
              <a:rPr lang="es-PE" smtClean="0"/>
              <a:t>09/09/2019</a:t>
            </a:fld>
            <a:endParaRPr lang="es-PE"/>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PE"/>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PE"/>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650FA1-A67F-4B06-97EE-D45BD9484863}" type="slidenum">
              <a:rPr lang="es-PE" smtClean="0"/>
              <a:t>‹Nº›</a:t>
            </a:fld>
            <a:endParaRPr lang="es-PE"/>
          </a:p>
        </p:txBody>
      </p:sp>
    </p:spTree>
    <p:extLst>
      <p:ext uri="{BB962C8B-B14F-4D97-AF65-F5344CB8AC3E}">
        <p14:creationId xmlns:p14="http://schemas.microsoft.com/office/powerpoint/2010/main" val="1718894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PE" dirty="0" smtClean="0"/>
              <a:t>Avalancha</a:t>
            </a:r>
            <a:r>
              <a:rPr lang="es-PE" baseline="0" dirty="0" smtClean="0"/>
              <a:t> de información,</a:t>
            </a:r>
            <a:endParaRPr lang="es-PE" dirty="0"/>
          </a:p>
        </p:txBody>
      </p:sp>
      <p:sp>
        <p:nvSpPr>
          <p:cNvPr id="4" name="3 Marcador de número de diapositiva"/>
          <p:cNvSpPr>
            <a:spLocks noGrp="1"/>
          </p:cNvSpPr>
          <p:nvPr>
            <p:ph type="sldNum" sz="quarter" idx="10"/>
          </p:nvPr>
        </p:nvSpPr>
        <p:spPr/>
        <p:txBody>
          <a:bodyPr/>
          <a:lstStyle/>
          <a:p>
            <a:fld id="{FC650FA1-A67F-4B06-97EE-D45BD9484863}" type="slidenum">
              <a:rPr lang="es-PE" smtClean="0"/>
              <a:t>2</a:t>
            </a:fld>
            <a:endParaRPr lang="es-PE"/>
          </a:p>
        </p:txBody>
      </p:sp>
    </p:spTree>
    <p:extLst>
      <p:ext uri="{BB962C8B-B14F-4D97-AF65-F5344CB8AC3E}">
        <p14:creationId xmlns:p14="http://schemas.microsoft.com/office/powerpoint/2010/main" val="2114943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PE" dirty="0" smtClean="0"/>
              <a:t>Ke energía cinética, Pe energía potencial, asociadas respectivamente</a:t>
            </a:r>
            <a:r>
              <a:rPr lang="es-PE" baseline="0" dirty="0" smtClean="0"/>
              <a:t> al movimiento o a las propiedades del espacio (que contiene una masa característica)</a:t>
            </a:r>
            <a:endParaRPr lang="es-PE" dirty="0"/>
          </a:p>
        </p:txBody>
      </p:sp>
      <p:sp>
        <p:nvSpPr>
          <p:cNvPr id="4" name="3 Marcador de número de diapositiva"/>
          <p:cNvSpPr>
            <a:spLocks noGrp="1"/>
          </p:cNvSpPr>
          <p:nvPr>
            <p:ph type="sldNum" sz="quarter" idx="10"/>
          </p:nvPr>
        </p:nvSpPr>
        <p:spPr/>
        <p:txBody>
          <a:bodyPr/>
          <a:lstStyle/>
          <a:p>
            <a:fld id="{FC650FA1-A67F-4B06-97EE-D45BD9484863}" type="slidenum">
              <a:rPr lang="es-PE" smtClean="0"/>
              <a:t>5</a:t>
            </a:fld>
            <a:endParaRPr lang="es-PE"/>
          </a:p>
        </p:txBody>
      </p:sp>
    </p:spTree>
    <p:extLst>
      <p:ext uri="{BB962C8B-B14F-4D97-AF65-F5344CB8AC3E}">
        <p14:creationId xmlns:p14="http://schemas.microsoft.com/office/powerpoint/2010/main" val="3650981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PE" sz="1200" i="1" kern="1200" dirty="0" smtClean="0">
                <a:solidFill>
                  <a:schemeClr val="tx1"/>
                </a:solidFill>
                <a:effectLst/>
                <a:latin typeface="+mn-lt"/>
                <a:ea typeface="+mn-ea"/>
                <a:cs typeface="+mn-cs"/>
              </a:rPr>
              <a:t>Yapa Suma AGEI</a:t>
            </a:r>
            <a:r>
              <a:rPr lang="es-PE" sz="1200" i="1" kern="1200" baseline="0" dirty="0" smtClean="0">
                <a:solidFill>
                  <a:schemeClr val="tx1"/>
                </a:solidFill>
                <a:effectLst/>
                <a:latin typeface="+mn-lt"/>
                <a:ea typeface="+mn-ea"/>
                <a:cs typeface="+mn-cs"/>
              </a:rPr>
              <a:t> + CUT  con- ciencia  e ingenie-ría  EST-EFAM  = enfriamiento. </a:t>
            </a:r>
            <a:r>
              <a:rPr lang="es-PE" sz="1200" i="1" kern="1200" dirty="0" smtClean="0">
                <a:solidFill>
                  <a:schemeClr val="tx1"/>
                </a:solidFill>
                <a:effectLst/>
                <a:latin typeface="+mn-lt"/>
                <a:ea typeface="+mn-ea"/>
                <a:cs typeface="+mn-cs"/>
              </a:rPr>
              <a:t>El cuadro resume y describe las reglas de un Sistema libre de transa</a:t>
            </a:r>
            <a:r>
              <a:rPr lang="es-PE" sz="1200" i="1" kern="1200" baseline="0" dirty="0" smtClean="0">
                <a:solidFill>
                  <a:schemeClr val="tx1"/>
                </a:solidFill>
                <a:effectLst/>
                <a:latin typeface="+mn-lt"/>
                <a:ea typeface="+mn-ea"/>
                <a:cs typeface="+mn-cs"/>
              </a:rPr>
              <a:t>-acciones, t</a:t>
            </a:r>
            <a:r>
              <a:rPr lang="es-PE" sz="1200" i="1" kern="1200" dirty="0" smtClean="0">
                <a:solidFill>
                  <a:schemeClr val="tx1"/>
                </a:solidFill>
                <a:effectLst/>
                <a:latin typeface="+mn-lt"/>
                <a:ea typeface="+mn-ea"/>
                <a:cs typeface="+mn-cs"/>
              </a:rPr>
              <a:t>rueque de (acciones de adaptación compensadas con sistemas de mitigación, según la jerga MC) energías flujos acciones y masas (E= mc</a:t>
            </a:r>
            <a:r>
              <a:rPr lang="es-PE" sz="1200" i="1" kern="1200" baseline="30000" dirty="0" smtClean="0">
                <a:solidFill>
                  <a:schemeClr val="tx1"/>
                </a:solidFill>
                <a:effectLst/>
                <a:latin typeface="+mn-lt"/>
                <a:ea typeface="+mn-ea"/>
                <a:cs typeface="+mn-cs"/>
              </a:rPr>
              <a:t>2</a:t>
            </a:r>
            <a:r>
              <a:rPr lang="es-PE" sz="1200" i="1" kern="1200" dirty="0" smtClean="0">
                <a:solidFill>
                  <a:schemeClr val="tx1"/>
                </a:solidFill>
                <a:effectLst/>
                <a:latin typeface="+mn-lt"/>
                <a:ea typeface="+mn-ea"/>
                <a:cs typeface="+mn-cs"/>
              </a:rPr>
              <a:t>), que considera deudas ecológicas por acumular gases con</a:t>
            </a:r>
            <a:r>
              <a:rPr lang="es-PE" sz="1200" i="1" kern="1200" baseline="0" dirty="0" smtClean="0">
                <a:solidFill>
                  <a:schemeClr val="tx1"/>
                </a:solidFill>
                <a:effectLst/>
                <a:latin typeface="+mn-lt"/>
                <a:ea typeface="+mn-ea"/>
                <a:cs typeface="+mn-cs"/>
              </a:rPr>
              <a:t> </a:t>
            </a:r>
            <a:r>
              <a:rPr lang="es-PE" sz="1200" i="1" kern="1200" dirty="0" smtClean="0">
                <a:solidFill>
                  <a:schemeClr val="tx1"/>
                </a:solidFill>
                <a:effectLst/>
                <a:latin typeface="+mn-lt"/>
                <a:ea typeface="+mn-ea"/>
                <a:cs typeface="+mn-cs"/>
              </a:rPr>
              <a:t>efecto invernadero –estufa</a:t>
            </a:r>
            <a:r>
              <a:rPr lang="es-PE" sz="1200" i="1" kern="1200" baseline="0" dirty="0" smtClean="0">
                <a:solidFill>
                  <a:schemeClr val="tx1"/>
                </a:solidFill>
                <a:effectLst/>
                <a:latin typeface="+mn-lt"/>
                <a:ea typeface="+mn-ea"/>
                <a:cs typeface="+mn-cs"/>
              </a:rPr>
              <a:t> </a:t>
            </a:r>
            <a:r>
              <a:rPr lang="es-PE" sz="1200" i="1" kern="1200" dirty="0" smtClean="0">
                <a:solidFill>
                  <a:schemeClr val="tx1"/>
                </a:solidFill>
                <a:effectLst/>
                <a:latin typeface="+mn-lt"/>
                <a:ea typeface="+mn-ea"/>
                <a:cs typeface="+mn-cs"/>
              </a:rPr>
              <a:t>y por pérdidas del potencial de la naturaleza, por deforestación y degradación, desglaciación, etc. Las acciones de restauración de la naturaleza certificadas, generan varios flujos como CO2 reducido, O2 liberado, frutos, biodiversidad = Kg de biomasa; almacenamiento y corrientes de agua o hielo, que pueden ser compensadas con sistemas de energía limpia energéticamente equivalente. El Resultado del temperado o enfriamiento ecológico, por  acordar estas acciones ambientales compensadas, duplica la renta ecológica del proceso actual  de transición donde, las restauración es “pagada” con financiamiento feble. No nos queda más tiempo, Ya no es hora de tomar medidas, es hora de actuar. Y,</a:t>
            </a:r>
            <a:r>
              <a:rPr lang="es-PE" sz="1200" i="1" kern="1200" baseline="0" dirty="0" smtClean="0">
                <a:solidFill>
                  <a:schemeClr val="tx1"/>
                </a:solidFill>
                <a:effectLst/>
                <a:latin typeface="+mn-lt"/>
                <a:ea typeface="+mn-ea"/>
                <a:cs typeface="+mn-cs"/>
              </a:rPr>
              <a:t> </a:t>
            </a:r>
            <a:r>
              <a:rPr lang="es-PE" sz="1200" b="1" i="1" kern="1200" dirty="0" smtClean="0">
                <a:solidFill>
                  <a:schemeClr val="tx1"/>
                </a:solidFill>
                <a:effectLst/>
                <a:latin typeface="+mn-lt"/>
                <a:ea typeface="+mn-ea"/>
                <a:cs typeface="+mn-cs"/>
              </a:rPr>
              <a:t>explica el detalle , un modo inteligente, pensante de obrar.</a:t>
            </a:r>
            <a:endParaRPr lang="es-PE" sz="1200" b="1" kern="1200" dirty="0">
              <a:solidFill>
                <a:schemeClr val="tx1"/>
              </a:solidFill>
              <a:effectLst/>
              <a:latin typeface="+mn-lt"/>
              <a:ea typeface="+mn-ea"/>
              <a:cs typeface="+mn-cs"/>
            </a:endParaRPr>
          </a:p>
        </p:txBody>
      </p:sp>
      <p:sp>
        <p:nvSpPr>
          <p:cNvPr id="4" name="3 Marcador de número de diapositiva"/>
          <p:cNvSpPr>
            <a:spLocks noGrp="1"/>
          </p:cNvSpPr>
          <p:nvPr>
            <p:ph type="sldNum" sz="quarter" idx="10"/>
          </p:nvPr>
        </p:nvSpPr>
        <p:spPr/>
        <p:txBody>
          <a:bodyPr/>
          <a:lstStyle/>
          <a:p>
            <a:fld id="{FC650FA1-A67F-4B06-97EE-D45BD9484863}" type="slidenum">
              <a:rPr lang="es-PE" smtClean="0"/>
              <a:t>7</a:t>
            </a:fld>
            <a:endParaRPr lang="es-PE"/>
          </a:p>
        </p:txBody>
      </p:sp>
    </p:spTree>
    <p:extLst>
      <p:ext uri="{BB962C8B-B14F-4D97-AF65-F5344CB8AC3E}">
        <p14:creationId xmlns:p14="http://schemas.microsoft.com/office/powerpoint/2010/main" val="1521749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PE" sz="1200" i="1" kern="1200" dirty="0" smtClean="0">
                <a:solidFill>
                  <a:schemeClr val="tx1"/>
                </a:solidFill>
                <a:effectLst/>
                <a:latin typeface="+mn-lt"/>
                <a:ea typeface="+mn-ea"/>
                <a:cs typeface="+mn-cs"/>
              </a:rPr>
              <a:t>Yapa Suma AGEI</a:t>
            </a:r>
            <a:r>
              <a:rPr lang="es-PE" sz="1200" i="1" kern="1200" baseline="0" dirty="0" smtClean="0">
                <a:solidFill>
                  <a:schemeClr val="tx1"/>
                </a:solidFill>
                <a:effectLst/>
                <a:latin typeface="+mn-lt"/>
                <a:ea typeface="+mn-ea"/>
                <a:cs typeface="+mn-cs"/>
              </a:rPr>
              <a:t> + CUT  con- ciencia  e ingenie-ría  EST-EFAM  = enfriamiento. </a:t>
            </a:r>
            <a:r>
              <a:rPr lang="es-PE" sz="1200" i="1" kern="1200" dirty="0" smtClean="0">
                <a:solidFill>
                  <a:schemeClr val="tx1"/>
                </a:solidFill>
                <a:effectLst/>
                <a:latin typeface="+mn-lt"/>
                <a:ea typeface="+mn-ea"/>
                <a:cs typeface="+mn-cs"/>
              </a:rPr>
              <a:t>El cuadro resume y describe las reglas de un Sistema libre de transa</a:t>
            </a:r>
            <a:r>
              <a:rPr lang="es-PE" sz="1200" i="1" kern="1200" baseline="0" dirty="0" smtClean="0">
                <a:solidFill>
                  <a:schemeClr val="tx1"/>
                </a:solidFill>
                <a:effectLst/>
                <a:latin typeface="+mn-lt"/>
                <a:ea typeface="+mn-ea"/>
                <a:cs typeface="+mn-cs"/>
              </a:rPr>
              <a:t>-acciones, t</a:t>
            </a:r>
            <a:r>
              <a:rPr lang="es-PE" sz="1200" i="1" kern="1200" dirty="0" smtClean="0">
                <a:solidFill>
                  <a:schemeClr val="tx1"/>
                </a:solidFill>
                <a:effectLst/>
                <a:latin typeface="+mn-lt"/>
                <a:ea typeface="+mn-ea"/>
                <a:cs typeface="+mn-cs"/>
              </a:rPr>
              <a:t>rueque de (acciones de adaptación compensadas con sistemas de mitigación, según la jerga MC) energías flujos acciones y masas (E= mc</a:t>
            </a:r>
            <a:r>
              <a:rPr lang="es-PE" sz="1200" i="1" kern="1200" baseline="30000" dirty="0" smtClean="0">
                <a:solidFill>
                  <a:schemeClr val="tx1"/>
                </a:solidFill>
                <a:effectLst/>
                <a:latin typeface="+mn-lt"/>
                <a:ea typeface="+mn-ea"/>
                <a:cs typeface="+mn-cs"/>
              </a:rPr>
              <a:t>2</a:t>
            </a:r>
            <a:r>
              <a:rPr lang="es-PE" sz="1200" i="1" kern="1200" dirty="0" smtClean="0">
                <a:solidFill>
                  <a:schemeClr val="tx1"/>
                </a:solidFill>
                <a:effectLst/>
                <a:latin typeface="+mn-lt"/>
                <a:ea typeface="+mn-ea"/>
                <a:cs typeface="+mn-cs"/>
              </a:rPr>
              <a:t>), que considera deudas ecológicas por acumular gases con</a:t>
            </a:r>
            <a:r>
              <a:rPr lang="es-PE" sz="1200" i="1" kern="1200" baseline="0" dirty="0" smtClean="0">
                <a:solidFill>
                  <a:schemeClr val="tx1"/>
                </a:solidFill>
                <a:effectLst/>
                <a:latin typeface="+mn-lt"/>
                <a:ea typeface="+mn-ea"/>
                <a:cs typeface="+mn-cs"/>
              </a:rPr>
              <a:t> </a:t>
            </a:r>
            <a:r>
              <a:rPr lang="es-PE" sz="1200" i="1" kern="1200" dirty="0" smtClean="0">
                <a:solidFill>
                  <a:schemeClr val="tx1"/>
                </a:solidFill>
                <a:effectLst/>
                <a:latin typeface="+mn-lt"/>
                <a:ea typeface="+mn-ea"/>
                <a:cs typeface="+mn-cs"/>
              </a:rPr>
              <a:t>efecto invernadero –estufa</a:t>
            </a:r>
            <a:r>
              <a:rPr lang="es-PE" sz="1200" i="1" kern="1200" baseline="0" dirty="0" smtClean="0">
                <a:solidFill>
                  <a:schemeClr val="tx1"/>
                </a:solidFill>
                <a:effectLst/>
                <a:latin typeface="+mn-lt"/>
                <a:ea typeface="+mn-ea"/>
                <a:cs typeface="+mn-cs"/>
              </a:rPr>
              <a:t> </a:t>
            </a:r>
            <a:r>
              <a:rPr lang="es-PE" sz="1200" i="1" kern="1200" dirty="0" smtClean="0">
                <a:solidFill>
                  <a:schemeClr val="tx1"/>
                </a:solidFill>
                <a:effectLst/>
                <a:latin typeface="+mn-lt"/>
                <a:ea typeface="+mn-ea"/>
                <a:cs typeface="+mn-cs"/>
              </a:rPr>
              <a:t>y por pérdidas del potencial de la naturaleza, por deforestación y degradación, desglaciación, etc. Las acciones de restauración de la naturaleza certificadas, generan varios flujos como CO2 reducido, O2 liberado, frutos, biodiversidad = Kg de biomasa; almacenamiento y corrientes de agua o hielo, que pueden ser compensadas con sistemas de energía limpia energéticamente equivalente. El Resultado del temperado o enfriamiento ecológico, por  acordar estas acciones ambientales compensadas, duplica la renta ecológica del proceso actual  de transición donde, las restauración es “pagada” con financiamiento feble. No nos queda más tiempo, Ya no es hora de tomar medidas, es hora de actuar. Y,</a:t>
            </a:r>
            <a:r>
              <a:rPr lang="es-PE" sz="1200" i="1" kern="1200" baseline="0" dirty="0" smtClean="0">
                <a:solidFill>
                  <a:schemeClr val="tx1"/>
                </a:solidFill>
                <a:effectLst/>
                <a:latin typeface="+mn-lt"/>
                <a:ea typeface="+mn-ea"/>
                <a:cs typeface="+mn-cs"/>
              </a:rPr>
              <a:t> </a:t>
            </a:r>
            <a:r>
              <a:rPr lang="es-PE" sz="1200" b="1" i="1" kern="1200" dirty="0" smtClean="0">
                <a:solidFill>
                  <a:schemeClr val="tx1"/>
                </a:solidFill>
                <a:effectLst/>
                <a:latin typeface="+mn-lt"/>
                <a:ea typeface="+mn-ea"/>
                <a:cs typeface="+mn-cs"/>
              </a:rPr>
              <a:t>explica el detalle , un modo inteligente, pensante de obrar.</a:t>
            </a:r>
            <a:endParaRPr lang="es-PE" sz="1200" b="1" kern="1200" dirty="0">
              <a:solidFill>
                <a:schemeClr val="tx1"/>
              </a:solidFill>
              <a:effectLst/>
              <a:latin typeface="+mn-lt"/>
              <a:ea typeface="+mn-ea"/>
              <a:cs typeface="+mn-cs"/>
            </a:endParaRPr>
          </a:p>
        </p:txBody>
      </p:sp>
      <p:sp>
        <p:nvSpPr>
          <p:cNvPr id="4" name="3 Marcador de número de diapositiva"/>
          <p:cNvSpPr>
            <a:spLocks noGrp="1"/>
          </p:cNvSpPr>
          <p:nvPr>
            <p:ph type="sldNum" sz="quarter" idx="10"/>
          </p:nvPr>
        </p:nvSpPr>
        <p:spPr/>
        <p:txBody>
          <a:bodyPr/>
          <a:lstStyle/>
          <a:p>
            <a:fld id="{FC650FA1-A67F-4B06-97EE-D45BD9484863}" type="slidenum">
              <a:rPr lang="es-PE" smtClean="0"/>
              <a:t>8</a:t>
            </a:fld>
            <a:endParaRPr lang="es-PE"/>
          </a:p>
        </p:txBody>
      </p:sp>
    </p:spTree>
    <p:extLst>
      <p:ext uri="{BB962C8B-B14F-4D97-AF65-F5344CB8AC3E}">
        <p14:creationId xmlns:p14="http://schemas.microsoft.com/office/powerpoint/2010/main" val="1521749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PE" dirty="0" smtClean="0"/>
              <a:t>El calentamiento global</a:t>
            </a:r>
            <a:r>
              <a:rPr lang="es-PE" baseline="0" dirty="0" smtClean="0"/>
              <a:t> es claramente un problema estricto censo físico, y corresponde en términos energéticos hablar de enfriamiento. </a:t>
            </a:r>
            <a:endParaRPr lang="es-PE" dirty="0"/>
          </a:p>
        </p:txBody>
      </p:sp>
      <p:sp>
        <p:nvSpPr>
          <p:cNvPr id="4" name="3 Marcador de número de diapositiva"/>
          <p:cNvSpPr>
            <a:spLocks noGrp="1"/>
          </p:cNvSpPr>
          <p:nvPr>
            <p:ph type="sldNum" sz="quarter" idx="10"/>
          </p:nvPr>
        </p:nvSpPr>
        <p:spPr/>
        <p:txBody>
          <a:bodyPr/>
          <a:lstStyle/>
          <a:p>
            <a:fld id="{FC650FA1-A67F-4B06-97EE-D45BD9484863}" type="slidenum">
              <a:rPr lang="es-PE" smtClean="0"/>
              <a:t>9</a:t>
            </a:fld>
            <a:endParaRPr lang="es-PE"/>
          </a:p>
        </p:txBody>
      </p:sp>
    </p:spTree>
    <p:extLst>
      <p:ext uri="{BB962C8B-B14F-4D97-AF65-F5344CB8AC3E}">
        <p14:creationId xmlns:p14="http://schemas.microsoft.com/office/powerpoint/2010/main" val="2304853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PE" dirty="0" smtClean="0"/>
              <a:t>El gobierno</a:t>
            </a:r>
            <a:r>
              <a:rPr lang="es-PE" baseline="0" dirty="0" smtClean="0"/>
              <a:t> esta para servir al pueblo no para imponer discursos foráneos</a:t>
            </a:r>
            <a:endParaRPr lang="es-PE" dirty="0"/>
          </a:p>
        </p:txBody>
      </p:sp>
      <p:sp>
        <p:nvSpPr>
          <p:cNvPr id="4" name="3 Marcador de número de diapositiva"/>
          <p:cNvSpPr>
            <a:spLocks noGrp="1"/>
          </p:cNvSpPr>
          <p:nvPr>
            <p:ph type="sldNum" sz="quarter" idx="10"/>
          </p:nvPr>
        </p:nvSpPr>
        <p:spPr/>
        <p:txBody>
          <a:bodyPr/>
          <a:lstStyle/>
          <a:p>
            <a:fld id="{FC650FA1-A67F-4B06-97EE-D45BD9484863}" type="slidenum">
              <a:rPr lang="es-PE" smtClean="0"/>
              <a:t>10</a:t>
            </a:fld>
            <a:endParaRPr lang="es-PE"/>
          </a:p>
        </p:txBody>
      </p:sp>
    </p:spTree>
    <p:extLst>
      <p:ext uri="{BB962C8B-B14F-4D97-AF65-F5344CB8AC3E}">
        <p14:creationId xmlns:p14="http://schemas.microsoft.com/office/powerpoint/2010/main" val="2377621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PE" dirty="0" smtClean="0"/>
              <a:t>A- es una singularidad en </a:t>
            </a:r>
            <a:r>
              <a:rPr lang="es-PE" sz="1200" b="0" i="0" u="none" strike="noStrike" kern="1200" baseline="0" dirty="0" smtClean="0">
                <a:solidFill>
                  <a:schemeClr val="tx1"/>
                </a:solidFill>
                <a:latin typeface="+mn-lt"/>
                <a:ea typeface="+mn-ea"/>
                <a:cs typeface="+mn-cs"/>
              </a:rPr>
              <a:t>la relación conflictiva entre dinamismos sociales y estructuras institucionales</a:t>
            </a:r>
            <a:endParaRPr lang="es-PE" dirty="0"/>
          </a:p>
        </p:txBody>
      </p:sp>
      <p:sp>
        <p:nvSpPr>
          <p:cNvPr id="4" name="3 Marcador de número de diapositiva"/>
          <p:cNvSpPr>
            <a:spLocks noGrp="1"/>
          </p:cNvSpPr>
          <p:nvPr>
            <p:ph type="sldNum" sz="quarter" idx="10"/>
          </p:nvPr>
        </p:nvSpPr>
        <p:spPr/>
        <p:txBody>
          <a:bodyPr/>
          <a:lstStyle/>
          <a:p>
            <a:fld id="{FC650FA1-A67F-4B06-97EE-D45BD9484863}" type="slidenum">
              <a:rPr lang="es-PE" smtClean="0"/>
              <a:t>11</a:t>
            </a:fld>
            <a:endParaRPr lang="es-PE"/>
          </a:p>
        </p:txBody>
      </p:sp>
    </p:spTree>
    <p:extLst>
      <p:ext uri="{BB962C8B-B14F-4D97-AF65-F5344CB8AC3E}">
        <p14:creationId xmlns:p14="http://schemas.microsoft.com/office/powerpoint/2010/main" val="1017236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E" dirty="0"/>
          </a:p>
        </p:txBody>
      </p:sp>
      <p:sp>
        <p:nvSpPr>
          <p:cNvPr id="4" name="3 Marcador de número de diapositiva"/>
          <p:cNvSpPr>
            <a:spLocks noGrp="1"/>
          </p:cNvSpPr>
          <p:nvPr>
            <p:ph type="sldNum" sz="quarter" idx="10"/>
          </p:nvPr>
        </p:nvSpPr>
        <p:spPr/>
        <p:txBody>
          <a:bodyPr/>
          <a:lstStyle/>
          <a:p>
            <a:fld id="{FC650FA1-A67F-4B06-97EE-D45BD9484863}" type="slidenum">
              <a:rPr lang="es-PE" smtClean="0"/>
              <a:t>12</a:t>
            </a:fld>
            <a:endParaRPr lang="es-PE"/>
          </a:p>
        </p:txBody>
      </p:sp>
    </p:spTree>
    <p:extLst>
      <p:ext uri="{BB962C8B-B14F-4D97-AF65-F5344CB8AC3E}">
        <p14:creationId xmlns:p14="http://schemas.microsoft.com/office/powerpoint/2010/main" val="28123996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PE" dirty="0" smtClean="0"/>
              <a:t>Clic en Poster</a:t>
            </a:r>
            <a:r>
              <a:rPr lang="es-PE" baseline="0" dirty="0" smtClean="0"/>
              <a:t> presentado y Rubricado durante</a:t>
            </a:r>
          </a:p>
          <a:p>
            <a:r>
              <a:rPr lang="es-PE" baseline="0" dirty="0" smtClean="0"/>
              <a:t> el Foro Mundial de Montañas 2014 Cusco Perú</a:t>
            </a:r>
            <a:endParaRPr lang="es-PE" dirty="0"/>
          </a:p>
        </p:txBody>
      </p:sp>
      <p:sp>
        <p:nvSpPr>
          <p:cNvPr id="4" name="3 Marcador de número de diapositiva"/>
          <p:cNvSpPr>
            <a:spLocks noGrp="1"/>
          </p:cNvSpPr>
          <p:nvPr>
            <p:ph type="sldNum" sz="quarter" idx="10"/>
          </p:nvPr>
        </p:nvSpPr>
        <p:spPr/>
        <p:txBody>
          <a:bodyPr/>
          <a:lstStyle/>
          <a:p>
            <a:fld id="{75FEC042-19FF-47CD-9FA8-4484E89A5196}" type="slidenum">
              <a:rPr lang="es-PE" smtClean="0"/>
              <a:pPr/>
              <a:t>13</a:t>
            </a:fld>
            <a:endParaRPr lang="es-P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P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PE"/>
          </a:p>
        </p:txBody>
      </p:sp>
      <p:sp>
        <p:nvSpPr>
          <p:cNvPr id="4" name="3 Marcador de fecha"/>
          <p:cNvSpPr>
            <a:spLocks noGrp="1"/>
          </p:cNvSpPr>
          <p:nvPr>
            <p:ph type="dt" sz="half" idx="10"/>
          </p:nvPr>
        </p:nvSpPr>
        <p:spPr/>
        <p:txBody>
          <a:bodyPr/>
          <a:lstStyle/>
          <a:p>
            <a:fld id="{7137240C-0EB8-4E4D-B15F-17C0549403CA}" type="datetimeFigureOut">
              <a:rPr lang="es-PE" smtClean="0"/>
              <a:t>09/09/2019</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5B7C5B8-ED3C-4E38-9DA4-28E9B862D3AD}" type="slidenum">
              <a:rPr lang="es-PE" smtClean="0"/>
              <a:t>‹Nº›</a:t>
            </a:fld>
            <a:endParaRPr lang="es-PE"/>
          </a:p>
        </p:txBody>
      </p:sp>
    </p:spTree>
    <p:extLst>
      <p:ext uri="{BB962C8B-B14F-4D97-AF65-F5344CB8AC3E}">
        <p14:creationId xmlns:p14="http://schemas.microsoft.com/office/powerpoint/2010/main" val="3183060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7137240C-0EB8-4E4D-B15F-17C0549403CA}" type="datetimeFigureOut">
              <a:rPr lang="es-PE" smtClean="0"/>
              <a:t>09/09/2019</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5B7C5B8-ED3C-4E38-9DA4-28E9B862D3AD}" type="slidenum">
              <a:rPr lang="es-PE" smtClean="0"/>
              <a:t>‹Nº›</a:t>
            </a:fld>
            <a:endParaRPr lang="es-PE"/>
          </a:p>
        </p:txBody>
      </p:sp>
    </p:spTree>
    <p:extLst>
      <p:ext uri="{BB962C8B-B14F-4D97-AF65-F5344CB8AC3E}">
        <p14:creationId xmlns:p14="http://schemas.microsoft.com/office/powerpoint/2010/main" val="3279122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7137240C-0EB8-4E4D-B15F-17C0549403CA}" type="datetimeFigureOut">
              <a:rPr lang="es-PE" smtClean="0"/>
              <a:t>09/09/2019</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5B7C5B8-ED3C-4E38-9DA4-28E9B862D3AD}" type="slidenum">
              <a:rPr lang="es-PE" smtClean="0"/>
              <a:t>‹Nº›</a:t>
            </a:fld>
            <a:endParaRPr lang="es-PE"/>
          </a:p>
        </p:txBody>
      </p:sp>
    </p:spTree>
    <p:extLst>
      <p:ext uri="{BB962C8B-B14F-4D97-AF65-F5344CB8AC3E}">
        <p14:creationId xmlns:p14="http://schemas.microsoft.com/office/powerpoint/2010/main" val="22780888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P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PE"/>
          </a:p>
        </p:txBody>
      </p:sp>
      <p:sp>
        <p:nvSpPr>
          <p:cNvPr id="4" name="3 Marcador de fecha"/>
          <p:cNvSpPr>
            <a:spLocks noGrp="1"/>
          </p:cNvSpPr>
          <p:nvPr>
            <p:ph type="dt" sz="half" idx="10"/>
          </p:nvPr>
        </p:nvSpPr>
        <p:spPr/>
        <p:txBody>
          <a:bodyPr/>
          <a:lstStyle/>
          <a:p>
            <a:fld id="{1434562B-91A5-4DD7-9C12-844F3B074245}" type="datetimeFigureOut">
              <a:rPr lang="es-PE" smtClean="0">
                <a:solidFill>
                  <a:prstClr val="black">
                    <a:tint val="75000"/>
                  </a:prstClr>
                </a:solidFill>
              </a:rPr>
              <a:pPr/>
              <a:t>09/09/2019</a:t>
            </a:fld>
            <a:endParaRPr lang="es-PE">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PE">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18C9B12C-B643-4B1A-9839-098A8701F878}"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344310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1434562B-91A5-4DD7-9C12-844F3B074245}" type="datetimeFigureOut">
              <a:rPr lang="es-PE" smtClean="0">
                <a:solidFill>
                  <a:prstClr val="black">
                    <a:tint val="75000"/>
                  </a:prstClr>
                </a:solidFill>
              </a:rPr>
              <a:pPr/>
              <a:t>09/09/2019</a:t>
            </a:fld>
            <a:endParaRPr lang="es-PE">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PE">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18C9B12C-B643-4B1A-9839-098A8701F878}"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75792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434562B-91A5-4DD7-9C12-844F3B074245}" type="datetimeFigureOut">
              <a:rPr lang="es-PE" smtClean="0">
                <a:solidFill>
                  <a:prstClr val="black">
                    <a:tint val="75000"/>
                  </a:prstClr>
                </a:solidFill>
              </a:rPr>
              <a:pPr/>
              <a:t>09/09/2019</a:t>
            </a:fld>
            <a:endParaRPr lang="es-PE">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PE">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18C9B12C-B643-4B1A-9839-098A8701F878}"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328401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fecha"/>
          <p:cNvSpPr>
            <a:spLocks noGrp="1"/>
          </p:cNvSpPr>
          <p:nvPr>
            <p:ph type="dt" sz="half" idx="10"/>
          </p:nvPr>
        </p:nvSpPr>
        <p:spPr/>
        <p:txBody>
          <a:bodyPr/>
          <a:lstStyle/>
          <a:p>
            <a:fld id="{1434562B-91A5-4DD7-9C12-844F3B074245}" type="datetimeFigureOut">
              <a:rPr lang="es-PE" smtClean="0">
                <a:solidFill>
                  <a:prstClr val="black">
                    <a:tint val="75000"/>
                  </a:prstClr>
                </a:solidFill>
              </a:rPr>
              <a:pPr/>
              <a:t>09/09/2019</a:t>
            </a:fld>
            <a:endParaRPr lang="es-PE">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PE">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18C9B12C-B643-4B1A-9839-098A8701F878}"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202026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6 Marcador de fecha"/>
          <p:cNvSpPr>
            <a:spLocks noGrp="1"/>
          </p:cNvSpPr>
          <p:nvPr>
            <p:ph type="dt" sz="half" idx="10"/>
          </p:nvPr>
        </p:nvSpPr>
        <p:spPr/>
        <p:txBody>
          <a:bodyPr/>
          <a:lstStyle/>
          <a:p>
            <a:fld id="{1434562B-91A5-4DD7-9C12-844F3B074245}" type="datetimeFigureOut">
              <a:rPr lang="es-PE" smtClean="0">
                <a:solidFill>
                  <a:prstClr val="black">
                    <a:tint val="75000"/>
                  </a:prstClr>
                </a:solidFill>
              </a:rPr>
              <a:pPr/>
              <a:t>09/09/2019</a:t>
            </a:fld>
            <a:endParaRPr lang="es-PE">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PE">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18C9B12C-B643-4B1A-9839-098A8701F878}"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14880791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fecha"/>
          <p:cNvSpPr>
            <a:spLocks noGrp="1"/>
          </p:cNvSpPr>
          <p:nvPr>
            <p:ph type="dt" sz="half" idx="10"/>
          </p:nvPr>
        </p:nvSpPr>
        <p:spPr/>
        <p:txBody>
          <a:bodyPr/>
          <a:lstStyle/>
          <a:p>
            <a:fld id="{1434562B-91A5-4DD7-9C12-844F3B074245}" type="datetimeFigureOut">
              <a:rPr lang="es-PE" smtClean="0">
                <a:solidFill>
                  <a:prstClr val="black">
                    <a:tint val="75000"/>
                  </a:prstClr>
                </a:solidFill>
              </a:rPr>
              <a:pPr/>
              <a:t>09/09/2019</a:t>
            </a:fld>
            <a:endParaRPr lang="es-PE">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PE">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18C9B12C-B643-4B1A-9839-098A8701F878}"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058700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434562B-91A5-4DD7-9C12-844F3B074245}" type="datetimeFigureOut">
              <a:rPr lang="es-PE" smtClean="0">
                <a:solidFill>
                  <a:prstClr val="black">
                    <a:tint val="75000"/>
                  </a:prstClr>
                </a:solidFill>
              </a:rPr>
              <a:pPr/>
              <a:t>09/09/2019</a:t>
            </a:fld>
            <a:endParaRPr lang="es-PE">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PE">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18C9B12C-B643-4B1A-9839-098A8701F878}"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0504218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P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434562B-91A5-4DD7-9C12-844F3B074245}" type="datetimeFigureOut">
              <a:rPr lang="es-PE" smtClean="0">
                <a:solidFill>
                  <a:prstClr val="black">
                    <a:tint val="75000"/>
                  </a:prstClr>
                </a:solidFill>
              </a:rPr>
              <a:pPr/>
              <a:t>09/09/2019</a:t>
            </a:fld>
            <a:endParaRPr lang="es-PE">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PE">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18C9B12C-B643-4B1A-9839-098A8701F878}"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64195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7137240C-0EB8-4E4D-B15F-17C0549403CA}" type="datetimeFigureOut">
              <a:rPr lang="es-PE" smtClean="0"/>
              <a:t>09/09/2019</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5B7C5B8-ED3C-4E38-9DA4-28E9B862D3AD}" type="slidenum">
              <a:rPr lang="es-PE" smtClean="0"/>
              <a:t>‹Nº›</a:t>
            </a:fld>
            <a:endParaRPr lang="es-PE"/>
          </a:p>
        </p:txBody>
      </p:sp>
    </p:spTree>
    <p:extLst>
      <p:ext uri="{BB962C8B-B14F-4D97-AF65-F5344CB8AC3E}">
        <p14:creationId xmlns:p14="http://schemas.microsoft.com/office/powerpoint/2010/main" val="29676861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P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434562B-91A5-4DD7-9C12-844F3B074245}" type="datetimeFigureOut">
              <a:rPr lang="es-PE" smtClean="0">
                <a:solidFill>
                  <a:prstClr val="black">
                    <a:tint val="75000"/>
                  </a:prstClr>
                </a:solidFill>
              </a:rPr>
              <a:pPr/>
              <a:t>09/09/2019</a:t>
            </a:fld>
            <a:endParaRPr lang="es-PE">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PE">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18C9B12C-B643-4B1A-9839-098A8701F878}"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40515104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1434562B-91A5-4DD7-9C12-844F3B074245}" type="datetimeFigureOut">
              <a:rPr lang="es-PE" smtClean="0">
                <a:solidFill>
                  <a:prstClr val="black">
                    <a:tint val="75000"/>
                  </a:prstClr>
                </a:solidFill>
              </a:rPr>
              <a:pPr/>
              <a:t>09/09/2019</a:t>
            </a:fld>
            <a:endParaRPr lang="es-PE">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PE">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18C9B12C-B643-4B1A-9839-098A8701F878}"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3358192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1434562B-91A5-4DD7-9C12-844F3B074245}" type="datetimeFigureOut">
              <a:rPr lang="es-PE" smtClean="0">
                <a:solidFill>
                  <a:prstClr val="black">
                    <a:tint val="75000"/>
                  </a:prstClr>
                </a:solidFill>
              </a:rPr>
              <a:pPr/>
              <a:t>09/09/2019</a:t>
            </a:fld>
            <a:endParaRPr lang="es-PE">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PE">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18C9B12C-B643-4B1A-9839-098A8701F878}"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4157896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137240C-0EB8-4E4D-B15F-17C0549403CA}" type="datetimeFigureOut">
              <a:rPr lang="es-PE" smtClean="0"/>
              <a:t>09/09/2019</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5B7C5B8-ED3C-4E38-9DA4-28E9B862D3AD}" type="slidenum">
              <a:rPr lang="es-PE" smtClean="0"/>
              <a:t>‹Nº›</a:t>
            </a:fld>
            <a:endParaRPr lang="es-PE"/>
          </a:p>
        </p:txBody>
      </p:sp>
    </p:spTree>
    <p:extLst>
      <p:ext uri="{BB962C8B-B14F-4D97-AF65-F5344CB8AC3E}">
        <p14:creationId xmlns:p14="http://schemas.microsoft.com/office/powerpoint/2010/main" val="2152983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fecha"/>
          <p:cNvSpPr>
            <a:spLocks noGrp="1"/>
          </p:cNvSpPr>
          <p:nvPr>
            <p:ph type="dt" sz="half" idx="10"/>
          </p:nvPr>
        </p:nvSpPr>
        <p:spPr/>
        <p:txBody>
          <a:bodyPr/>
          <a:lstStyle/>
          <a:p>
            <a:fld id="{7137240C-0EB8-4E4D-B15F-17C0549403CA}" type="datetimeFigureOut">
              <a:rPr lang="es-PE" smtClean="0"/>
              <a:t>09/09/2019</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75B7C5B8-ED3C-4E38-9DA4-28E9B862D3AD}" type="slidenum">
              <a:rPr lang="es-PE" smtClean="0"/>
              <a:t>‹Nº›</a:t>
            </a:fld>
            <a:endParaRPr lang="es-PE"/>
          </a:p>
        </p:txBody>
      </p:sp>
    </p:spTree>
    <p:extLst>
      <p:ext uri="{BB962C8B-B14F-4D97-AF65-F5344CB8AC3E}">
        <p14:creationId xmlns:p14="http://schemas.microsoft.com/office/powerpoint/2010/main" val="57003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6 Marcador de fecha"/>
          <p:cNvSpPr>
            <a:spLocks noGrp="1"/>
          </p:cNvSpPr>
          <p:nvPr>
            <p:ph type="dt" sz="half" idx="10"/>
          </p:nvPr>
        </p:nvSpPr>
        <p:spPr/>
        <p:txBody>
          <a:bodyPr/>
          <a:lstStyle/>
          <a:p>
            <a:fld id="{7137240C-0EB8-4E4D-B15F-17C0549403CA}" type="datetimeFigureOut">
              <a:rPr lang="es-PE" smtClean="0"/>
              <a:t>09/09/2019</a:t>
            </a:fld>
            <a:endParaRPr lang="es-PE"/>
          </a:p>
        </p:txBody>
      </p:sp>
      <p:sp>
        <p:nvSpPr>
          <p:cNvPr id="8" name="7 Marcador de pie de página"/>
          <p:cNvSpPr>
            <a:spLocks noGrp="1"/>
          </p:cNvSpPr>
          <p:nvPr>
            <p:ph type="ftr" sz="quarter" idx="11"/>
          </p:nvPr>
        </p:nvSpPr>
        <p:spPr/>
        <p:txBody>
          <a:bodyPr/>
          <a:lstStyle/>
          <a:p>
            <a:endParaRPr lang="es-PE"/>
          </a:p>
        </p:txBody>
      </p:sp>
      <p:sp>
        <p:nvSpPr>
          <p:cNvPr id="9" name="8 Marcador de número de diapositiva"/>
          <p:cNvSpPr>
            <a:spLocks noGrp="1"/>
          </p:cNvSpPr>
          <p:nvPr>
            <p:ph type="sldNum" sz="quarter" idx="12"/>
          </p:nvPr>
        </p:nvSpPr>
        <p:spPr/>
        <p:txBody>
          <a:bodyPr/>
          <a:lstStyle/>
          <a:p>
            <a:fld id="{75B7C5B8-ED3C-4E38-9DA4-28E9B862D3AD}" type="slidenum">
              <a:rPr lang="es-PE" smtClean="0"/>
              <a:t>‹Nº›</a:t>
            </a:fld>
            <a:endParaRPr lang="es-PE"/>
          </a:p>
        </p:txBody>
      </p:sp>
    </p:spTree>
    <p:extLst>
      <p:ext uri="{BB962C8B-B14F-4D97-AF65-F5344CB8AC3E}">
        <p14:creationId xmlns:p14="http://schemas.microsoft.com/office/powerpoint/2010/main" val="3692522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fecha"/>
          <p:cNvSpPr>
            <a:spLocks noGrp="1"/>
          </p:cNvSpPr>
          <p:nvPr>
            <p:ph type="dt" sz="half" idx="10"/>
          </p:nvPr>
        </p:nvSpPr>
        <p:spPr/>
        <p:txBody>
          <a:bodyPr/>
          <a:lstStyle/>
          <a:p>
            <a:fld id="{7137240C-0EB8-4E4D-B15F-17C0549403CA}" type="datetimeFigureOut">
              <a:rPr lang="es-PE" smtClean="0"/>
              <a:t>09/09/2019</a:t>
            </a:fld>
            <a:endParaRPr lang="es-PE"/>
          </a:p>
        </p:txBody>
      </p:sp>
      <p:sp>
        <p:nvSpPr>
          <p:cNvPr id="4" name="3 Marcador de pie de página"/>
          <p:cNvSpPr>
            <a:spLocks noGrp="1"/>
          </p:cNvSpPr>
          <p:nvPr>
            <p:ph type="ftr" sz="quarter" idx="11"/>
          </p:nvPr>
        </p:nvSpPr>
        <p:spPr/>
        <p:txBody>
          <a:bodyPr/>
          <a:lstStyle/>
          <a:p>
            <a:endParaRPr lang="es-PE"/>
          </a:p>
        </p:txBody>
      </p:sp>
      <p:sp>
        <p:nvSpPr>
          <p:cNvPr id="5" name="4 Marcador de número de diapositiva"/>
          <p:cNvSpPr>
            <a:spLocks noGrp="1"/>
          </p:cNvSpPr>
          <p:nvPr>
            <p:ph type="sldNum" sz="quarter" idx="12"/>
          </p:nvPr>
        </p:nvSpPr>
        <p:spPr/>
        <p:txBody>
          <a:bodyPr/>
          <a:lstStyle/>
          <a:p>
            <a:fld id="{75B7C5B8-ED3C-4E38-9DA4-28E9B862D3AD}" type="slidenum">
              <a:rPr lang="es-PE" smtClean="0"/>
              <a:t>‹Nº›</a:t>
            </a:fld>
            <a:endParaRPr lang="es-PE"/>
          </a:p>
        </p:txBody>
      </p:sp>
    </p:spTree>
    <p:extLst>
      <p:ext uri="{BB962C8B-B14F-4D97-AF65-F5344CB8AC3E}">
        <p14:creationId xmlns:p14="http://schemas.microsoft.com/office/powerpoint/2010/main" val="88095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137240C-0EB8-4E4D-B15F-17C0549403CA}" type="datetimeFigureOut">
              <a:rPr lang="es-PE" smtClean="0"/>
              <a:t>09/09/2019</a:t>
            </a:fld>
            <a:endParaRPr lang="es-PE"/>
          </a:p>
        </p:txBody>
      </p:sp>
      <p:sp>
        <p:nvSpPr>
          <p:cNvPr id="3" name="2 Marcador de pie de página"/>
          <p:cNvSpPr>
            <a:spLocks noGrp="1"/>
          </p:cNvSpPr>
          <p:nvPr>
            <p:ph type="ftr" sz="quarter" idx="11"/>
          </p:nvPr>
        </p:nvSpPr>
        <p:spPr/>
        <p:txBody>
          <a:bodyPr/>
          <a:lstStyle/>
          <a:p>
            <a:endParaRPr lang="es-PE"/>
          </a:p>
        </p:txBody>
      </p:sp>
      <p:sp>
        <p:nvSpPr>
          <p:cNvPr id="4" name="3 Marcador de número de diapositiva"/>
          <p:cNvSpPr>
            <a:spLocks noGrp="1"/>
          </p:cNvSpPr>
          <p:nvPr>
            <p:ph type="sldNum" sz="quarter" idx="12"/>
          </p:nvPr>
        </p:nvSpPr>
        <p:spPr/>
        <p:txBody>
          <a:bodyPr/>
          <a:lstStyle/>
          <a:p>
            <a:fld id="{75B7C5B8-ED3C-4E38-9DA4-28E9B862D3AD}" type="slidenum">
              <a:rPr lang="es-PE" smtClean="0"/>
              <a:t>‹Nº›</a:t>
            </a:fld>
            <a:endParaRPr lang="es-PE"/>
          </a:p>
        </p:txBody>
      </p:sp>
    </p:spTree>
    <p:extLst>
      <p:ext uri="{BB962C8B-B14F-4D97-AF65-F5344CB8AC3E}">
        <p14:creationId xmlns:p14="http://schemas.microsoft.com/office/powerpoint/2010/main" val="889914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P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137240C-0EB8-4E4D-B15F-17C0549403CA}" type="datetimeFigureOut">
              <a:rPr lang="es-PE" smtClean="0"/>
              <a:t>09/09/2019</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75B7C5B8-ED3C-4E38-9DA4-28E9B862D3AD}" type="slidenum">
              <a:rPr lang="es-PE" smtClean="0"/>
              <a:t>‹Nº›</a:t>
            </a:fld>
            <a:endParaRPr lang="es-PE"/>
          </a:p>
        </p:txBody>
      </p:sp>
    </p:spTree>
    <p:extLst>
      <p:ext uri="{BB962C8B-B14F-4D97-AF65-F5344CB8AC3E}">
        <p14:creationId xmlns:p14="http://schemas.microsoft.com/office/powerpoint/2010/main" val="34744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P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137240C-0EB8-4E4D-B15F-17C0549403CA}" type="datetimeFigureOut">
              <a:rPr lang="es-PE" smtClean="0"/>
              <a:t>09/09/2019</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75B7C5B8-ED3C-4E38-9DA4-28E9B862D3AD}" type="slidenum">
              <a:rPr lang="es-PE" smtClean="0"/>
              <a:t>‹Nº›</a:t>
            </a:fld>
            <a:endParaRPr lang="es-PE"/>
          </a:p>
        </p:txBody>
      </p:sp>
    </p:spTree>
    <p:extLst>
      <p:ext uri="{BB962C8B-B14F-4D97-AF65-F5344CB8AC3E}">
        <p14:creationId xmlns:p14="http://schemas.microsoft.com/office/powerpoint/2010/main" val="1572592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37240C-0EB8-4E4D-B15F-17C0549403CA}" type="datetimeFigureOut">
              <a:rPr lang="es-PE" smtClean="0"/>
              <a:t>09/09/2019</a:t>
            </a:fld>
            <a:endParaRPr lang="es-P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B7C5B8-ED3C-4E38-9DA4-28E9B862D3AD}" type="slidenum">
              <a:rPr lang="es-PE" smtClean="0"/>
              <a:t>‹Nº›</a:t>
            </a:fld>
            <a:endParaRPr lang="es-PE"/>
          </a:p>
        </p:txBody>
      </p:sp>
    </p:spTree>
    <p:extLst>
      <p:ext uri="{BB962C8B-B14F-4D97-AF65-F5344CB8AC3E}">
        <p14:creationId xmlns:p14="http://schemas.microsoft.com/office/powerpoint/2010/main" val="239414349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34562B-91A5-4DD7-9C12-844F3B074245}" type="datetimeFigureOut">
              <a:rPr lang="es-PE" smtClean="0">
                <a:solidFill>
                  <a:prstClr val="black">
                    <a:tint val="75000"/>
                  </a:prstClr>
                </a:solidFill>
              </a:rPr>
              <a:pPr/>
              <a:t>09/09/2019</a:t>
            </a:fld>
            <a:endParaRPr lang="es-PE">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9B12C-B643-4B1A-9839-098A8701F878}" type="slidenum">
              <a:rPr lang="es-PE" smtClean="0">
                <a:solidFill>
                  <a:prstClr val="black">
                    <a:tint val="75000"/>
                  </a:prstClr>
                </a:solidFill>
              </a:rPr>
              <a:pPr/>
              <a:t>‹Nº›</a:t>
            </a:fld>
            <a:endParaRPr lang="es-PE">
              <a:solidFill>
                <a:prstClr val="black">
                  <a:tint val="75000"/>
                </a:prstClr>
              </a:solidFill>
            </a:endParaRPr>
          </a:p>
        </p:txBody>
      </p:sp>
    </p:spTree>
    <p:extLst>
      <p:ext uri="{BB962C8B-B14F-4D97-AF65-F5344CB8AC3E}">
        <p14:creationId xmlns:p14="http://schemas.microsoft.com/office/powerpoint/2010/main" val="2289738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avh@hvrcd.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qoylluritty.org/wp-content/uploads/2014/05/sanaaaa1.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3" y="1124744"/>
            <a:ext cx="7923391" cy="1470025"/>
          </a:xfrm>
        </p:spPr>
        <p:txBody>
          <a:bodyPr>
            <a:normAutofit fontScale="90000"/>
          </a:bodyPr>
          <a:lstStyle/>
          <a:p>
            <a:pPr algn="l"/>
            <a:r>
              <a:rPr lang="es-PE" dirty="0" smtClean="0"/>
              <a:t>Protocolo </a:t>
            </a:r>
            <a:r>
              <a:rPr lang="es-PE" dirty="0"/>
              <a:t>de Acción Mundial </a:t>
            </a:r>
            <a:r>
              <a:rPr lang="es-PE" dirty="0" smtClean="0"/>
              <a:t>o Principio </a:t>
            </a:r>
            <a:r>
              <a:rPr lang="es-PE" dirty="0"/>
              <a:t>de Acción </a:t>
            </a:r>
            <a:r>
              <a:rPr lang="es-PE" dirty="0" smtClean="0"/>
              <a:t>Mínima, pam al Temperar el Calentamiento Climático &amp; 2Ej. </a:t>
            </a:r>
            <a:r>
              <a:rPr lang="es-PE" sz="2200" dirty="0" smtClean="0"/>
              <a:t>Conservación de suelos  bosques y biodiversidad y   Mitigación del Retraimiento </a:t>
            </a:r>
            <a:r>
              <a:rPr lang="es-PE" sz="2200" dirty="0"/>
              <a:t>Glaciar </a:t>
            </a:r>
            <a:r>
              <a:rPr lang="es-PE" sz="2200" dirty="0" smtClean="0"/>
              <a:t>de montañas alto andino tropical</a:t>
            </a:r>
            <a:endParaRPr lang="es-PE" sz="2200" dirty="0"/>
          </a:p>
        </p:txBody>
      </p:sp>
      <p:sp>
        <p:nvSpPr>
          <p:cNvPr id="3" name="2 Subtítulo"/>
          <p:cNvSpPr>
            <a:spLocks noGrp="1"/>
          </p:cNvSpPr>
          <p:nvPr>
            <p:ph type="subTitle" idx="1"/>
          </p:nvPr>
        </p:nvSpPr>
        <p:spPr>
          <a:xfrm>
            <a:off x="2339752" y="3356992"/>
            <a:ext cx="5046782" cy="1308348"/>
          </a:xfrm>
        </p:spPr>
        <p:txBody>
          <a:bodyPr>
            <a:normAutofit/>
          </a:bodyPr>
          <a:lstStyle/>
          <a:p>
            <a:endParaRPr lang="es-PE" dirty="0">
              <a:solidFill>
                <a:schemeClr val="tx1"/>
              </a:solidFill>
              <a:hlinkClick r:id="rId2"/>
            </a:endParaRPr>
          </a:p>
          <a:p>
            <a:r>
              <a:rPr lang="es-PE" dirty="0" err="1">
                <a:solidFill>
                  <a:schemeClr val="tx1"/>
                </a:solidFill>
              </a:rPr>
              <a:t>by</a:t>
            </a:r>
            <a:r>
              <a:rPr lang="es-PE" dirty="0">
                <a:solidFill>
                  <a:schemeClr val="tx1"/>
                </a:solidFill>
              </a:rPr>
              <a:t> </a:t>
            </a:r>
            <a:r>
              <a:rPr lang="es-PE" dirty="0" smtClean="0">
                <a:solidFill>
                  <a:schemeClr val="tx1"/>
                </a:solidFill>
                <a:hlinkClick r:id="rId2"/>
              </a:rPr>
              <a:t>ravh@hvrcd.com</a:t>
            </a:r>
            <a:r>
              <a:rPr lang="es-PE" dirty="0" smtClean="0">
                <a:solidFill>
                  <a:schemeClr val="tx1"/>
                </a:solidFill>
              </a:rPr>
              <a:t>  2019</a:t>
            </a:r>
            <a:endParaRPr lang="es-PE" dirty="0">
              <a:solidFill>
                <a:schemeClr val="tx1"/>
              </a:solidFill>
            </a:endParaRPr>
          </a:p>
        </p:txBody>
      </p:sp>
      <p:sp>
        <p:nvSpPr>
          <p:cNvPr id="4" name="3 CuadroTexto"/>
          <p:cNvSpPr txBox="1"/>
          <p:nvPr/>
        </p:nvSpPr>
        <p:spPr>
          <a:xfrm>
            <a:off x="2624105" y="4509120"/>
            <a:ext cx="6126870" cy="2031325"/>
          </a:xfrm>
          <a:prstGeom prst="rect">
            <a:avLst/>
          </a:prstGeom>
          <a:noFill/>
        </p:spPr>
        <p:txBody>
          <a:bodyPr wrap="none" rtlCol="0">
            <a:spAutoFit/>
          </a:bodyPr>
          <a:lstStyle/>
          <a:p>
            <a:r>
              <a:rPr lang="es-PE" dirty="0" smtClean="0"/>
              <a:t>Necesitamos </a:t>
            </a:r>
            <a:r>
              <a:rPr lang="es-PE" dirty="0"/>
              <a:t>un pensamiento que </a:t>
            </a:r>
            <a:r>
              <a:rPr lang="es-PE" dirty="0" smtClean="0"/>
              <a:t>no esté limitado a </a:t>
            </a:r>
            <a:r>
              <a:rPr lang="es-PE" dirty="0"/>
              <a:t>la </a:t>
            </a:r>
            <a:endParaRPr lang="es-PE" dirty="0" smtClean="0"/>
          </a:p>
          <a:p>
            <a:r>
              <a:rPr lang="es-PE" dirty="0" smtClean="0"/>
              <a:t>capacidad </a:t>
            </a:r>
            <a:r>
              <a:rPr lang="es-PE" dirty="0"/>
              <a:t>de procesar información y </a:t>
            </a:r>
            <a:r>
              <a:rPr lang="es-PE" dirty="0" smtClean="0"/>
              <a:t>al uso </a:t>
            </a:r>
            <a:r>
              <a:rPr lang="es-PE" dirty="0"/>
              <a:t>de técnicas, </a:t>
            </a:r>
            <a:endParaRPr lang="es-PE" dirty="0" smtClean="0"/>
          </a:p>
          <a:p>
            <a:r>
              <a:rPr lang="es-PE" dirty="0" smtClean="0"/>
              <a:t>para </a:t>
            </a:r>
            <a:r>
              <a:rPr lang="es-PE" dirty="0"/>
              <a:t>asumir el desafío de que el </a:t>
            </a:r>
            <a:r>
              <a:rPr lang="es-PE" dirty="0" smtClean="0"/>
              <a:t>pensamiento no </a:t>
            </a:r>
            <a:r>
              <a:rPr lang="es-PE" dirty="0"/>
              <a:t>se restrinja, </a:t>
            </a:r>
          </a:p>
          <a:p>
            <a:r>
              <a:rPr lang="es-PE" dirty="0" smtClean="0"/>
              <a:t>por </a:t>
            </a:r>
            <a:r>
              <a:rPr lang="es-PE" dirty="0"/>
              <a:t>lo tanto tampoco el conocimiento, a ser </a:t>
            </a:r>
            <a:r>
              <a:rPr lang="es-PE" dirty="0" smtClean="0"/>
              <a:t>simple </a:t>
            </a:r>
            <a:r>
              <a:rPr lang="es-PE" dirty="0"/>
              <a:t>reflejo de</a:t>
            </a:r>
          </a:p>
          <a:p>
            <a:r>
              <a:rPr lang="es-PE" dirty="0" smtClean="0"/>
              <a:t>las </a:t>
            </a:r>
            <a:r>
              <a:rPr lang="es-PE" dirty="0"/>
              <a:t>condiciones prevalecientes y menos </a:t>
            </a:r>
            <a:r>
              <a:rPr lang="es-PE" dirty="0" smtClean="0"/>
              <a:t>todavía de </a:t>
            </a:r>
            <a:r>
              <a:rPr lang="es-PE" dirty="0"/>
              <a:t>parámetros </a:t>
            </a:r>
          </a:p>
          <a:p>
            <a:r>
              <a:rPr lang="es-PE" dirty="0" smtClean="0"/>
              <a:t>que </a:t>
            </a:r>
            <a:r>
              <a:rPr lang="es-PE" dirty="0"/>
              <a:t>impone el discurso </a:t>
            </a:r>
            <a:r>
              <a:rPr lang="es-PE" dirty="0" smtClean="0"/>
              <a:t>dominante, </a:t>
            </a:r>
            <a:r>
              <a:rPr lang="es-PE" dirty="0"/>
              <a:t>como </a:t>
            </a:r>
            <a:r>
              <a:rPr lang="es-PE" dirty="0" smtClean="0"/>
              <a:t>recorte de </a:t>
            </a:r>
            <a:r>
              <a:rPr lang="es-PE" dirty="0"/>
              <a:t>la </a:t>
            </a:r>
            <a:r>
              <a:rPr lang="es-PE" dirty="0" smtClean="0"/>
              <a:t>realidad.</a:t>
            </a:r>
            <a:endParaRPr lang="es-PE" dirty="0"/>
          </a:p>
          <a:p>
            <a:r>
              <a:rPr lang="es-PE" dirty="0" smtClean="0"/>
              <a:t>La voluntad de conocer 		Hugo </a:t>
            </a:r>
            <a:r>
              <a:rPr lang="es-PE" dirty="0" err="1" smtClean="0"/>
              <a:t>Zemelman</a:t>
            </a:r>
            <a:r>
              <a:rPr lang="es-PE" dirty="0" smtClean="0"/>
              <a:t> </a:t>
            </a:r>
            <a:endParaRPr lang="es-PE" dirty="0"/>
          </a:p>
        </p:txBody>
      </p:sp>
    </p:spTree>
    <p:extLst>
      <p:ext uri="{BB962C8B-B14F-4D97-AF65-F5344CB8AC3E}">
        <p14:creationId xmlns:p14="http://schemas.microsoft.com/office/powerpoint/2010/main" val="11206110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332656"/>
            <a:ext cx="8661648" cy="1143000"/>
          </a:xfrm>
        </p:spPr>
        <p:txBody>
          <a:bodyPr>
            <a:normAutofit fontScale="90000"/>
          </a:bodyPr>
          <a:lstStyle/>
          <a:p>
            <a:r>
              <a:rPr lang="es-PE" dirty="0" smtClean="0"/>
              <a:t>Propuesta de la Sociedad Civil al MINAM DCCD: LMCC y COP25 UNFCCC</a:t>
            </a:r>
            <a:endParaRPr lang="es-PE" dirty="0"/>
          </a:p>
        </p:txBody>
      </p:sp>
      <p:sp>
        <p:nvSpPr>
          <p:cNvPr id="3" name="2 Marcador de contenido"/>
          <p:cNvSpPr>
            <a:spLocks noGrp="1"/>
          </p:cNvSpPr>
          <p:nvPr>
            <p:ph idx="1"/>
          </p:nvPr>
        </p:nvSpPr>
        <p:spPr>
          <a:xfrm>
            <a:off x="518864" y="1999381"/>
            <a:ext cx="8445624" cy="4525963"/>
          </a:xfrm>
        </p:spPr>
        <p:txBody>
          <a:bodyPr>
            <a:normAutofit fontScale="92500" lnSpcReduction="10000"/>
          </a:bodyPr>
          <a:lstStyle/>
          <a:p>
            <a:r>
              <a:rPr lang="es-PE" dirty="0" smtClean="0"/>
              <a:t>Protocolo ecológico energético Pe</a:t>
            </a:r>
            <a:r>
              <a:rPr lang="es-PE" baseline="30000" dirty="0" smtClean="0"/>
              <a:t>2</a:t>
            </a:r>
            <a:r>
              <a:rPr lang="es-PE" dirty="0" smtClean="0"/>
              <a:t> como CND</a:t>
            </a:r>
          </a:p>
          <a:p>
            <a:r>
              <a:rPr lang="es-PE" dirty="0"/>
              <a:t>Inclusión en primer párrafo Regla-mente LMCC</a:t>
            </a:r>
          </a:p>
          <a:p>
            <a:r>
              <a:rPr lang="es-PE" dirty="0" smtClean="0"/>
              <a:t>Propuesta </a:t>
            </a:r>
            <a:r>
              <a:rPr lang="es-PE" dirty="0"/>
              <a:t>ante la COP25: </a:t>
            </a:r>
            <a:r>
              <a:rPr lang="es-PE" dirty="0" smtClean="0"/>
              <a:t>CMNUC Adopta E</a:t>
            </a:r>
            <a:r>
              <a:rPr lang="es-PE" baseline="30000" dirty="0" smtClean="0"/>
              <a:t>2</a:t>
            </a:r>
            <a:r>
              <a:rPr lang="es-PE" dirty="0" smtClean="0"/>
              <a:t>P</a:t>
            </a:r>
          </a:p>
          <a:p>
            <a:r>
              <a:rPr lang="es-PE" dirty="0" smtClean="0"/>
              <a:t>Habilitando un Balance Global de la Energía</a:t>
            </a:r>
            <a:endParaRPr lang="es-PE" dirty="0"/>
          </a:p>
          <a:p>
            <a:r>
              <a:rPr lang="es-PE" dirty="0" smtClean="0"/>
              <a:t>Validación del Sistema de Registro CEVE “Sucesos” </a:t>
            </a:r>
            <a:r>
              <a:rPr lang="es-PE" dirty="0"/>
              <a:t>contribuciones </a:t>
            </a:r>
            <a:r>
              <a:rPr lang="es-PE" dirty="0" smtClean="0"/>
              <a:t>energéticas civiles ecológicas</a:t>
            </a:r>
            <a:r>
              <a:rPr lang="es-PE" dirty="0"/>
              <a:t>, </a:t>
            </a:r>
            <a:r>
              <a:rPr lang="es-PE" dirty="0" smtClean="0"/>
              <a:t>que verifican valoran y habilitan pues “Suceden”, por tanto, son transables.</a:t>
            </a:r>
          </a:p>
          <a:p>
            <a:r>
              <a:rPr lang="es-PE" dirty="0" smtClean="0"/>
              <a:t>Acercar Pe</a:t>
            </a:r>
            <a:r>
              <a:rPr lang="es-PE" baseline="30000" dirty="0" smtClean="0"/>
              <a:t>2</a:t>
            </a:r>
            <a:r>
              <a:rPr lang="es-PE" dirty="0" smtClean="0"/>
              <a:t> al SINODO</a:t>
            </a:r>
          </a:p>
          <a:p>
            <a:endParaRPr lang="es-PE" dirty="0"/>
          </a:p>
        </p:txBody>
      </p:sp>
    </p:spTree>
    <p:extLst>
      <p:ext uri="{BB962C8B-B14F-4D97-AF65-F5344CB8AC3E}">
        <p14:creationId xmlns:p14="http://schemas.microsoft.com/office/powerpoint/2010/main" val="863448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4888" y="53752"/>
            <a:ext cx="8229600" cy="1143000"/>
          </a:xfrm>
        </p:spPr>
        <p:txBody>
          <a:bodyPr>
            <a:normAutofit fontScale="90000"/>
          </a:bodyPr>
          <a:lstStyle/>
          <a:p>
            <a:pPr algn="l"/>
            <a:r>
              <a:rPr lang="es-PE" dirty="0" smtClean="0"/>
              <a:t>Reflexiones </a:t>
            </a:r>
            <a:br>
              <a:rPr lang="es-PE" dirty="0" smtClean="0"/>
            </a:br>
            <a:r>
              <a:rPr lang="es-PE" dirty="0" smtClean="0"/>
              <a:t>Cual es el Cambio</a:t>
            </a:r>
            <a:endParaRPr lang="es-PE" dirty="0"/>
          </a:p>
        </p:txBody>
      </p:sp>
      <p:sp>
        <p:nvSpPr>
          <p:cNvPr id="3" name="2 Marcador de contenido"/>
          <p:cNvSpPr>
            <a:spLocks noGrp="1"/>
          </p:cNvSpPr>
          <p:nvPr>
            <p:ph idx="1"/>
          </p:nvPr>
        </p:nvSpPr>
        <p:spPr>
          <a:xfrm>
            <a:off x="395536" y="1325562"/>
            <a:ext cx="8496944" cy="5559822"/>
          </a:xfrm>
        </p:spPr>
        <p:txBody>
          <a:bodyPr>
            <a:normAutofit fontScale="92500" lnSpcReduction="20000"/>
          </a:bodyPr>
          <a:lstStyle/>
          <a:p>
            <a:r>
              <a:rPr lang="es-PE" dirty="0" smtClean="0"/>
              <a:t>La economía madura, la ecológica, deja de jugar a $</a:t>
            </a:r>
            <a:r>
              <a:rPr lang="es-PE" dirty="0" err="1" smtClean="0"/>
              <a:t>uma</a:t>
            </a:r>
            <a:r>
              <a:rPr lang="es-PE" dirty="0" smtClean="0"/>
              <a:t> cero. Interculturalmente deberá Incorporar una métrica temporal </a:t>
            </a:r>
            <a:r>
              <a:rPr lang="es-PE" dirty="0"/>
              <a:t>energética en </a:t>
            </a:r>
            <a:r>
              <a:rPr lang="es-PE" dirty="0" smtClean="0"/>
              <a:t>los EIA con Modelos </a:t>
            </a:r>
            <a:r>
              <a:rPr lang="es-PE" dirty="0"/>
              <a:t>Públicos de </a:t>
            </a:r>
            <a:r>
              <a:rPr lang="es-PE" dirty="0" smtClean="0"/>
              <a:t>Acción (Física) Territorial Registrales, que consideran sujeto jurídico de Restauración a la </a:t>
            </a:r>
            <a:r>
              <a:rPr lang="es-PE" dirty="0"/>
              <a:t>Madre </a:t>
            </a:r>
            <a:r>
              <a:rPr lang="es-PE" dirty="0" smtClean="0"/>
              <a:t>Tierra</a:t>
            </a:r>
            <a:r>
              <a:rPr lang="es-PE" dirty="0"/>
              <a:t> </a:t>
            </a:r>
            <a:r>
              <a:rPr lang="es-PE" dirty="0" smtClean="0"/>
              <a:t>o Pachamama </a:t>
            </a:r>
          </a:p>
          <a:p>
            <a:r>
              <a:rPr lang="es-PE" dirty="0" smtClean="0"/>
              <a:t>Con ecológica* los factores </a:t>
            </a:r>
            <a:r>
              <a:rPr lang="es-PE" dirty="0"/>
              <a:t>fundamentales </a:t>
            </a:r>
            <a:r>
              <a:rPr lang="es-PE" dirty="0" smtClean="0"/>
              <a:t>para la producción, son la energía y los materiales, los instrumentos eficaces</a:t>
            </a:r>
            <a:r>
              <a:rPr lang="es-PE" dirty="0"/>
              <a:t> </a:t>
            </a:r>
            <a:r>
              <a:rPr lang="es-PE" dirty="0" smtClean="0"/>
              <a:t>y eficientes, así como sus funciones temporales del Flujo y Acción, humanas</a:t>
            </a:r>
          </a:p>
          <a:p>
            <a:r>
              <a:rPr lang="es-PE" dirty="0" smtClean="0"/>
              <a:t>*Eco-lógica = Física  + sociología &gt; economía =&gt;           AGEI + CUT = Calentamiento in-Sustentabilidad</a:t>
            </a:r>
          </a:p>
          <a:p>
            <a:r>
              <a:rPr lang="es-PE" dirty="0" smtClean="0"/>
              <a:t>~Biodiversidad + SER = enfría -mente-sustentable</a:t>
            </a:r>
            <a:endParaRPr lang="es-PE" dirty="0"/>
          </a:p>
        </p:txBody>
      </p:sp>
    </p:spTree>
    <p:extLst>
      <p:ext uri="{BB962C8B-B14F-4D97-AF65-F5344CB8AC3E}">
        <p14:creationId xmlns:p14="http://schemas.microsoft.com/office/powerpoint/2010/main" val="850216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6816" y="274638"/>
            <a:ext cx="8229600" cy="1143000"/>
          </a:xfrm>
        </p:spPr>
        <p:txBody>
          <a:bodyPr/>
          <a:lstStyle/>
          <a:p>
            <a:r>
              <a:rPr lang="es-PE" dirty="0" smtClean="0"/>
              <a:t>Eco-lógica la nueva economía</a:t>
            </a:r>
            <a:endParaRPr lang="es-PE" dirty="0"/>
          </a:p>
        </p:txBody>
      </p:sp>
      <p:sp>
        <p:nvSpPr>
          <p:cNvPr id="3" name="2 Marcador de contenido"/>
          <p:cNvSpPr>
            <a:spLocks noGrp="1"/>
          </p:cNvSpPr>
          <p:nvPr>
            <p:ph idx="1"/>
          </p:nvPr>
        </p:nvSpPr>
        <p:spPr>
          <a:xfrm>
            <a:off x="395536" y="1484784"/>
            <a:ext cx="8686800" cy="5257800"/>
          </a:xfrm>
        </p:spPr>
        <p:txBody>
          <a:bodyPr>
            <a:normAutofit lnSpcReduction="10000"/>
          </a:bodyPr>
          <a:lstStyle/>
          <a:p>
            <a:r>
              <a:rPr lang="es-PE" dirty="0" smtClean="0"/>
              <a:t>Al dinero feble actual le corresponde un nivel de virtualidad símil al digital, su vulnerabilidad a una banca contable energética global es real, al igual que a las personas las </a:t>
            </a:r>
            <a:r>
              <a:rPr lang="es-PE" dirty="0"/>
              <a:t>ignoró</a:t>
            </a:r>
            <a:r>
              <a:rPr lang="es-PE" dirty="0" smtClean="0"/>
              <a:t>, se vale viceversa</a:t>
            </a:r>
          </a:p>
          <a:p>
            <a:r>
              <a:rPr lang="es-PE" dirty="0" smtClean="0"/>
              <a:t>La forma de concertación protocolar ambiental ciudadana </a:t>
            </a:r>
            <a:r>
              <a:rPr lang="es-PE" dirty="0"/>
              <a:t>más </a:t>
            </a:r>
            <a:r>
              <a:rPr lang="es-PE" dirty="0" smtClean="0"/>
              <a:t>eficaz del siglo XXI se lograría </a:t>
            </a:r>
            <a:r>
              <a:rPr lang="es-PE" dirty="0"/>
              <a:t>mediante </a:t>
            </a:r>
            <a:r>
              <a:rPr lang="es-PE" dirty="0" smtClean="0"/>
              <a:t>el pam </a:t>
            </a:r>
            <a:r>
              <a:rPr lang="es-PE" dirty="0"/>
              <a:t>p</a:t>
            </a:r>
            <a:r>
              <a:rPr lang="es-PE" dirty="0" smtClean="0"/>
              <a:t>rincipio D acción mínima </a:t>
            </a:r>
          </a:p>
          <a:p>
            <a:r>
              <a:rPr lang="es-PE" sz="2200" dirty="0"/>
              <a:t>Para toda </a:t>
            </a:r>
            <a:r>
              <a:rPr lang="es-PE" sz="2200" dirty="0" smtClean="0"/>
              <a:t>una </a:t>
            </a:r>
            <a:r>
              <a:rPr lang="es-PE" sz="2200" dirty="0"/>
              <a:t>generación de </a:t>
            </a:r>
            <a:r>
              <a:rPr lang="es-PE" sz="2200" dirty="0" smtClean="0"/>
              <a:t>profesional$ </a:t>
            </a:r>
            <a:r>
              <a:rPr lang="es-PE" sz="2200" dirty="0"/>
              <a:t>que deben caer en desuso, debemos </a:t>
            </a:r>
            <a:r>
              <a:rPr lang="es-PE" sz="2200" dirty="0" smtClean="0"/>
              <a:t>animarnos </a:t>
            </a:r>
            <a:r>
              <a:rPr lang="es-PE" sz="2200" dirty="0"/>
              <a:t>a ascender a un nivel más alto de relaciones </a:t>
            </a:r>
            <a:r>
              <a:rPr lang="es-PE" sz="2200" dirty="0" smtClean="0"/>
              <a:t>eco- </a:t>
            </a:r>
            <a:r>
              <a:rPr lang="es-PE" sz="2200" dirty="0"/>
              <a:t>sociales, que las sujetas </a:t>
            </a:r>
            <a:r>
              <a:rPr lang="es-PE" sz="2200" dirty="0" smtClean="0"/>
              <a:t>a monedas, a la </a:t>
            </a:r>
            <a:r>
              <a:rPr lang="es-PE" sz="2200" dirty="0"/>
              <a:t>que hemos otorgado </a:t>
            </a:r>
            <a:r>
              <a:rPr lang="es-PE" sz="2000" dirty="0" smtClean="0"/>
              <a:t>tanta </a:t>
            </a:r>
            <a:r>
              <a:rPr lang="es-PE" sz="1200" dirty="0" smtClean="0"/>
              <a:t> </a:t>
            </a:r>
            <a:r>
              <a:rPr lang="es-PE" sz="2000" dirty="0" smtClean="0"/>
              <a:t>¥€$ </a:t>
            </a:r>
            <a:r>
              <a:rPr lang="es-PE" sz="2200" dirty="0" smtClean="0"/>
              <a:t>confianza </a:t>
            </a:r>
            <a:r>
              <a:rPr lang="es-PE" sz="2200" dirty="0"/>
              <a:t>que </a:t>
            </a:r>
            <a:r>
              <a:rPr lang="es-PE" sz="2200" dirty="0" smtClean="0"/>
              <a:t>acumulada </a:t>
            </a:r>
            <a:r>
              <a:rPr lang="es-PE" sz="2200" dirty="0" smtClean="0"/>
              <a:t>corrompe.</a:t>
            </a:r>
          </a:p>
          <a:p>
            <a:r>
              <a:rPr lang="es-PE" sz="2200" dirty="0" smtClean="0"/>
              <a:t>Cambiemos </a:t>
            </a:r>
            <a:r>
              <a:rPr lang="es-PE" sz="2200" dirty="0" smtClean="0"/>
              <a:t>Sucesos(+A– y –A</a:t>
            </a:r>
            <a:r>
              <a:rPr lang="es-PE" sz="2200" smtClean="0"/>
              <a:t>+)=Restaurar  </a:t>
            </a:r>
            <a:r>
              <a:rPr lang="es-PE" sz="2200" dirty="0" smtClean="0"/>
              <a:t>x Suceden(+A+ y </a:t>
            </a:r>
            <a:r>
              <a:rPr lang="es-PE" sz="2200" dirty="0"/>
              <a:t>–</a:t>
            </a:r>
            <a:r>
              <a:rPr lang="es-PE" sz="2200" smtClean="0"/>
              <a:t>A</a:t>
            </a:r>
            <a:r>
              <a:rPr lang="es-PE" sz="2200" smtClean="0"/>
              <a:t>–)=CC</a:t>
            </a:r>
            <a:endParaRPr lang="es-PE" sz="2200" dirty="0"/>
          </a:p>
          <a:p>
            <a:endParaRPr lang="es-PE" sz="2200" dirty="0" smtClean="0"/>
          </a:p>
          <a:p>
            <a:endParaRPr lang="es-PE" sz="2200" dirty="0"/>
          </a:p>
          <a:p>
            <a:pPr marL="0" indent="0">
              <a:buNone/>
            </a:pPr>
            <a:endParaRPr lang="es-PE" dirty="0"/>
          </a:p>
          <a:p>
            <a:pPr marL="0" indent="0">
              <a:buNone/>
            </a:pPr>
            <a:endParaRPr lang="es-PE" sz="2200" dirty="0"/>
          </a:p>
          <a:p>
            <a:pPr marL="0" indent="0">
              <a:buNone/>
            </a:pPr>
            <a:endParaRPr lang="es-PE" sz="2200" dirty="0"/>
          </a:p>
          <a:p>
            <a:pPr marL="0" indent="0">
              <a:buNone/>
            </a:pPr>
            <a:endParaRPr lang="es-PE" sz="2200" dirty="0"/>
          </a:p>
          <a:p>
            <a:pPr marL="0" indent="0">
              <a:buNone/>
            </a:pPr>
            <a:endParaRPr lang="es-PE" sz="2200" dirty="0"/>
          </a:p>
          <a:p>
            <a:pPr marL="0" indent="0">
              <a:buNone/>
            </a:pPr>
            <a:endParaRPr lang="es-PE" sz="2200" dirty="0"/>
          </a:p>
          <a:p>
            <a:pPr marL="0" indent="0">
              <a:buNone/>
            </a:pPr>
            <a:endParaRPr lang="es-PE" sz="2200" dirty="0"/>
          </a:p>
          <a:p>
            <a:pPr marL="0" indent="0">
              <a:buNone/>
            </a:pPr>
            <a:endParaRPr lang="es-PE" sz="2200" dirty="0"/>
          </a:p>
        </p:txBody>
      </p:sp>
    </p:spTree>
    <p:extLst>
      <p:ext uri="{BB962C8B-B14F-4D97-AF65-F5344CB8AC3E}">
        <p14:creationId xmlns:p14="http://schemas.microsoft.com/office/powerpoint/2010/main" val="12451165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821654" y="2852936"/>
            <a:ext cx="4214842" cy="1066800"/>
          </a:xfrm>
        </p:spPr>
        <p:txBody>
          <a:bodyPr>
            <a:noAutofit/>
          </a:bodyPr>
          <a:lstStyle/>
          <a:p>
            <a:r>
              <a:rPr lang="es-PE" sz="2500" b="1" dirty="0" smtClean="0">
                <a:solidFill>
                  <a:schemeClr val="accent6"/>
                </a:solidFill>
              </a:rPr>
              <a:t>Ej. Debemos  Formular  Portafolio de Proyectos y Usar Fondos Climáticos Para Implementar SANA</a:t>
            </a:r>
            <a:r>
              <a:rPr lang="es-PE" sz="2500" b="1" dirty="0" smtClean="0">
                <a:solidFill>
                  <a:schemeClr val="tx1"/>
                </a:solidFill>
              </a:rPr>
              <a:t/>
            </a:r>
            <a:br>
              <a:rPr lang="es-PE" sz="2500" b="1" dirty="0" smtClean="0">
                <a:solidFill>
                  <a:schemeClr val="tx1"/>
                </a:solidFill>
              </a:rPr>
            </a:br>
            <a:r>
              <a:rPr lang="es-PE" sz="2500" b="1" dirty="0" smtClean="0">
                <a:solidFill>
                  <a:schemeClr val="tx1"/>
                </a:solidFill>
              </a:rPr>
              <a:t/>
            </a:r>
            <a:br>
              <a:rPr lang="es-PE" sz="2500" b="1" dirty="0" smtClean="0">
                <a:solidFill>
                  <a:schemeClr val="tx1"/>
                </a:solidFill>
              </a:rPr>
            </a:br>
            <a:r>
              <a:rPr lang="es-PE" sz="2500" b="1" dirty="0" smtClean="0">
                <a:solidFill>
                  <a:schemeClr val="tx1"/>
                </a:solidFill>
              </a:rPr>
              <a:t>Requiere  X </a:t>
            </a:r>
            <a:br>
              <a:rPr lang="es-PE" sz="2500" b="1" dirty="0" smtClean="0">
                <a:solidFill>
                  <a:schemeClr val="tx1"/>
                </a:solidFill>
              </a:rPr>
            </a:br>
            <a:r>
              <a:rPr lang="es-PE" sz="2500" b="1" dirty="0" smtClean="0">
                <a:solidFill>
                  <a:schemeClr val="tx1"/>
                </a:solidFill>
              </a:rPr>
              <a:t>Talleres </a:t>
            </a:r>
            <a:r>
              <a:rPr lang="es-PE" sz="2500" b="1" dirty="0">
                <a:solidFill>
                  <a:schemeClr val="tx1"/>
                </a:solidFill>
              </a:rPr>
              <a:t>de  </a:t>
            </a:r>
            <a:r>
              <a:rPr lang="es-PE" sz="2500" b="1" dirty="0" smtClean="0">
                <a:solidFill>
                  <a:schemeClr val="tx1"/>
                </a:solidFill>
              </a:rPr>
              <a:t>Trabajo Coordinación Inter  -Institucional - Cultural</a:t>
            </a:r>
            <a:br>
              <a:rPr lang="es-PE" sz="2500" b="1" dirty="0" smtClean="0">
                <a:solidFill>
                  <a:schemeClr val="tx1"/>
                </a:solidFill>
              </a:rPr>
            </a:br>
            <a:r>
              <a:rPr lang="es-PE" sz="2500" b="1" dirty="0" smtClean="0">
                <a:solidFill>
                  <a:schemeClr val="tx1"/>
                </a:solidFill>
              </a:rPr>
              <a:t/>
            </a:r>
            <a:br>
              <a:rPr lang="es-PE" sz="2500" b="1" dirty="0" smtClean="0">
                <a:solidFill>
                  <a:schemeClr val="tx1"/>
                </a:solidFill>
              </a:rPr>
            </a:br>
            <a:r>
              <a:rPr lang="es-PE" sz="2500" b="1" dirty="0" smtClean="0">
                <a:solidFill>
                  <a:srgbClr val="FFC000"/>
                </a:solidFill>
              </a:rPr>
              <a:t>Métrica Comunicacional ecológica energética</a:t>
            </a:r>
            <a:br>
              <a:rPr lang="es-PE" sz="2500" b="1" dirty="0" smtClean="0">
                <a:solidFill>
                  <a:srgbClr val="FFC000"/>
                </a:solidFill>
              </a:rPr>
            </a:br>
            <a:r>
              <a:rPr lang="es-PE" sz="2500" b="1" dirty="0" smtClean="0">
                <a:solidFill>
                  <a:schemeClr val="tx1"/>
                </a:solidFill>
              </a:rPr>
              <a:t/>
            </a:r>
            <a:br>
              <a:rPr lang="es-PE" sz="2500" b="1" dirty="0" smtClean="0">
                <a:solidFill>
                  <a:schemeClr val="tx1"/>
                </a:solidFill>
              </a:rPr>
            </a:br>
            <a:r>
              <a:rPr lang="es-PE" sz="2500" b="1" dirty="0" smtClean="0">
                <a:solidFill>
                  <a:schemeClr val="tx1"/>
                </a:solidFill>
              </a:rPr>
              <a:t>Aplicar Leyes de Consulta Previa – MRSE - CITI para ejecutar FVC sin postular</a:t>
            </a:r>
            <a:br>
              <a:rPr lang="es-PE" sz="2500" b="1" dirty="0" smtClean="0">
                <a:solidFill>
                  <a:schemeClr val="tx1"/>
                </a:solidFill>
              </a:rPr>
            </a:br>
            <a:r>
              <a:rPr lang="es-PE" sz="2500" b="1" dirty="0" smtClean="0"/>
              <a:t>Minka + A</a:t>
            </a:r>
            <a:r>
              <a:rPr lang="es-PE" sz="2800" dirty="0" smtClean="0"/>
              <a:t>–</a:t>
            </a:r>
            <a:r>
              <a:rPr lang="es-PE" sz="2500" b="1" dirty="0" smtClean="0"/>
              <a:t> &amp; </a:t>
            </a:r>
            <a:r>
              <a:rPr lang="es-PE" sz="2800" dirty="0" smtClean="0"/>
              <a:t>–</a:t>
            </a:r>
            <a:r>
              <a:rPr lang="es-PE" sz="2500" b="1" dirty="0" smtClean="0"/>
              <a:t>A+ pam</a:t>
            </a:r>
            <a:r>
              <a:rPr lang="es-PE" sz="2500" b="1" dirty="0" smtClean="0">
                <a:solidFill>
                  <a:schemeClr val="tx1"/>
                </a:solidFill>
              </a:rPr>
              <a:t/>
            </a:r>
            <a:br>
              <a:rPr lang="es-PE" sz="2500" b="1" dirty="0" smtClean="0">
                <a:solidFill>
                  <a:schemeClr val="tx1"/>
                </a:solidFill>
              </a:rPr>
            </a:br>
            <a:endParaRPr lang="es-PE" sz="2500" b="1" dirty="0">
              <a:solidFill>
                <a:schemeClr val="tx1"/>
              </a:solidFill>
            </a:endParaRPr>
          </a:p>
        </p:txBody>
      </p:sp>
      <p:pic>
        <p:nvPicPr>
          <p:cNvPr id="4" name="7 Imagen" descr="4sanaaaa.jpg">
            <a:hlinkClick r:id="rId3"/>
          </p:cNvPr>
          <p:cNvPicPr>
            <a:picLocks noGrp="1"/>
          </p:cNvPicPr>
          <p:nvPr>
            <p:ph idx="1"/>
          </p:nvPr>
        </p:nvPicPr>
        <p:blipFill>
          <a:blip r:embed="rId4" cstate="print"/>
          <a:stretch>
            <a:fillRect/>
          </a:stretch>
        </p:blipFill>
        <p:spPr>
          <a:xfrm>
            <a:off x="0" y="0"/>
            <a:ext cx="4716016" cy="6858000"/>
          </a:xfrm>
          <a:prstGeom prst="rect">
            <a:avLst/>
          </a:prstGeom>
        </p:spPr>
      </p:pic>
      <p:sp>
        <p:nvSpPr>
          <p:cNvPr id="5" name="4 CuadroTexto"/>
          <p:cNvSpPr txBox="1"/>
          <p:nvPr/>
        </p:nvSpPr>
        <p:spPr>
          <a:xfrm>
            <a:off x="4427984" y="6453336"/>
            <a:ext cx="4824600" cy="461665"/>
          </a:xfrm>
          <a:prstGeom prst="rect">
            <a:avLst/>
          </a:prstGeom>
          <a:noFill/>
        </p:spPr>
        <p:txBody>
          <a:bodyPr wrap="square" rtlCol="0">
            <a:spAutoFit/>
          </a:bodyPr>
          <a:lstStyle/>
          <a:p>
            <a:r>
              <a:rPr lang="es-PE" sz="2400" b="1" i="1" dirty="0" smtClean="0">
                <a:solidFill>
                  <a:srgbClr val="FFC000"/>
                </a:solidFill>
              </a:rPr>
              <a:t>  </a:t>
            </a:r>
            <a:r>
              <a:rPr lang="es-PE" sz="2400" b="1" i="1" dirty="0" smtClean="0">
                <a:solidFill>
                  <a:srgbClr val="FFC000"/>
                </a:solidFill>
                <a:sym typeface="Wingdings" pitchFamily="2" charset="2"/>
              </a:rPr>
              <a:t></a:t>
            </a:r>
            <a:r>
              <a:rPr lang="es-PE" sz="2400" b="1" i="1" dirty="0" smtClean="0">
                <a:solidFill>
                  <a:srgbClr val="FFC000"/>
                </a:solidFill>
              </a:rPr>
              <a:t> Ande Ayllu </a:t>
            </a:r>
            <a:r>
              <a:rPr lang="es-PE" sz="2400" b="1" i="1" dirty="0" err="1" smtClean="0">
                <a:solidFill>
                  <a:srgbClr val="FFC000"/>
                </a:solidFill>
              </a:rPr>
              <a:t>Allin</a:t>
            </a:r>
            <a:r>
              <a:rPr lang="es-PE" sz="2400" b="1" i="1" dirty="0" smtClean="0">
                <a:solidFill>
                  <a:srgbClr val="FFC000"/>
                </a:solidFill>
              </a:rPr>
              <a:t> </a:t>
            </a:r>
            <a:r>
              <a:rPr lang="es-PE" sz="2400" b="1" i="1" dirty="0" err="1" smtClean="0">
                <a:solidFill>
                  <a:srgbClr val="FFC000"/>
                </a:solidFill>
              </a:rPr>
              <a:t>Kausay</a:t>
            </a:r>
            <a:r>
              <a:rPr lang="es-PE" sz="2400" b="1" i="1" dirty="0" smtClean="0">
                <a:solidFill>
                  <a:srgbClr val="FFC000"/>
                </a:solidFill>
              </a:rPr>
              <a:t>: </a:t>
            </a:r>
            <a:r>
              <a:rPr lang="es-PE" sz="2400" b="1" i="1" dirty="0" err="1" smtClean="0">
                <a:solidFill>
                  <a:srgbClr val="FFC000"/>
                </a:solidFill>
              </a:rPr>
              <a:t>Yachay</a:t>
            </a:r>
            <a:endParaRPr lang="es-PE" sz="2400" b="1" i="1" dirty="0">
              <a:solidFill>
                <a:srgbClr val="FFC000"/>
              </a:solidFill>
            </a:endParaRPr>
          </a:p>
        </p:txBody>
      </p:sp>
      <p:sp>
        <p:nvSpPr>
          <p:cNvPr id="6" name="5 CuadroTexto"/>
          <p:cNvSpPr txBox="1"/>
          <p:nvPr/>
        </p:nvSpPr>
        <p:spPr>
          <a:xfrm>
            <a:off x="1363798" y="80167"/>
            <a:ext cx="279244" cy="276999"/>
          </a:xfrm>
          <a:prstGeom prst="rect">
            <a:avLst/>
          </a:prstGeom>
          <a:noFill/>
        </p:spPr>
        <p:txBody>
          <a:bodyPr wrap="none" rtlCol="0">
            <a:spAutoFit/>
          </a:bodyPr>
          <a:lstStyle/>
          <a:p>
            <a:r>
              <a:rPr lang="es-PE" sz="1200" b="1" i="1" dirty="0" smtClean="0">
                <a:solidFill>
                  <a:schemeClr val="tx2"/>
                </a:solidFill>
                <a:latin typeface="Arno Pro" pitchFamily="18" charset="0"/>
                <a:cs typeface="Arial" pitchFamily="34" charset="0"/>
              </a:rPr>
              <a:t>L</a:t>
            </a:r>
            <a:endParaRPr lang="es-PE" sz="1200" b="1" i="1" dirty="0">
              <a:solidFill>
                <a:schemeClr val="tx2"/>
              </a:solidFill>
              <a:latin typeface="Arno Pro" pitchFamily="18" charset="0"/>
              <a:cs typeface="Arial" pitchFamily="34" charset="0"/>
            </a:endParaRPr>
          </a:p>
        </p:txBody>
      </p:sp>
    </p:spTree>
    <p:extLst>
      <p:ext uri="{BB962C8B-B14F-4D97-AF65-F5344CB8AC3E}">
        <p14:creationId xmlns:p14="http://schemas.microsoft.com/office/powerpoint/2010/main" val="3140821039"/>
      </p:ext>
    </p:extLst>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8229600" cy="1143000"/>
          </a:xfrm>
        </p:spPr>
        <p:txBody>
          <a:bodyPr/>
          <a:lstStyle/>
          <a:p>
            <a:r>
              <a:rPr lang="es-PE" dirty="0" smtClean="0"/>
              <a:t>Porque un Protocolo Ecológico </a:t>
            </a:r>
            <a:endParaRPr lang="es-PE"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60" y="4365104"/>
            <a:ext cx="3145532" cy="1600200"/>
          </a:xfrm>
          <a:prstGeom prst="rect">
            <a:avLst/>
          </a:prstGeom>
          <a:noFill/>
          <a:ln>
            <a:noFill/>
          </a:ln>
          <a:effectLst>
            <a:outerShdw dist="35921" dir="2700000" algn="ctr" rotWithShape="0">
              <a:schemeClr val="bg2"/>
            </a:outerShdw>
            <a:reflection blurRad="6350" stA="50000" endA="300" endPos="55000" dir="5400000" sy="-100000" algn="bl" rotWithShape="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2 Marcador de contenido"/>
          <p:cNvSpPr>
            <a:spLocks noGrp="1"/>
          </p:cNvSpPr>
          <p:nvPr>
            <p:ph idx="1"/>
          </p:nvPr>
        </p:nvSpPr>
        <p:spPr>
          <a:xfrm>
            <a:off x="467544" y="1268760"/>
            <a:ext cx="8229600" cy="5904656"/>
          </a:xfrm>
        </p:spPr>
        <p:txBody>
          <a:bodyPr>
            <a:normAutofit fontScale="92500" lnSpcReduction="20000"/>
          </a:bodyPr>
          <a:lstStyle/>
          <a:p>
            <a:r>
              <a:rPr lang="es-PE" dirty="0" smtClean="0"/>
              <a:t>En las COP </a:t>
            </a:r>
            <a:r>
              <a:rPr lang="es-PE" dirty="0"/>
              <a:t>y</a:t>
            </a:r>
            <a:r>
              <a:rPr lang="es-PE" dirty="0" smtClean="0"/>
              <a:t> CMNUCC  se insiste en usar el finito </a:t>
            </a:r>
            <a:r>
              <a:rPr lang="es-PE" dirty="0" smtClean="0"/>
              <a:t>MC-TCO</a:t>
            </a:r>
            <a:r>
              <a:rPr lang="es-PE" baseline="-25000" dirty="0" smtClean="0"/>
              <a:t>2</a:t>
            </a:r>
            <a:r>
              <a:rPr lang="es-PE" dirty="0" smtClean="0"/>
              <a:t>Eqv-PK</a:t>
            </a:r>
            <a:r>
              <a:rPr lang="es-PE" dirty="0" smtClean="0"/>
              <a:t>, mercado y comercio del Clima y ambiente (“el que contamina paga”) alineando un discurso </a:t>
            </a:r>
            <a:r>
              <a:rPr lang="es-PE" dirty="0"/>
              <a:t>global </a:t>
            </a:r>
            <a:r>
              <a:rPr lang="es-PE" dirty="0" smtClean="0"/>
              <a:t>en los gobiernos con UN WB  FMI, USA, hecho que incrementa las emisiones, su acumulado y el calentamiento global, tratando un problema ecológico como económico, UN craso error  de cosmovisión, que puede extinguirnos.</a:t>
            </a:r>
          </a:p>
          <a:p>
            <a:r>
              <a:rPr lang="es-PE" dirty="0" smtClean="0"/>
              <a:t>El planeta contiene sociedades que comercian </a:t>
            </a:r>
            <a:r>
              <a:rPr lang="es-PE" dirty="0" smtClean="0">
                <a:sym typeface="Wingdings" pitchFamily="2" charset="2"/>
              </a:rPr>
              <a:t> Ecología (Sociología (Economía)) Q´ </a:t>
            </a:r>
            <a:r>
              <a:rPr lang="es-PE" dirty="0">
                <a:sym typeface="Wingdings" pitchFamily="2" charset="2"/>
              </a:rPr>
              <a:t>normalmente </a:t>
            </a:r>
            <a:r>
              <a:rPr lang="es-PE" dirty="0" smtClean="0">
                <a:sym typeface="Wingdings" pitchFamily="2" charset="2"/>
              </a:rPr>
              <a:t>priorizan estas relaciones de forma invertida. </a:t>
            </a:r>
          </a:p>
          <a:p>
            <a:r>
              <a:rPr lang="es-PE" dirty="0" smtClean="0">
                <a:sym typeface="Wingdings" pitchFamily="2" charset="2"/>
              </a:rPr>
              <a:t>El que contamina genera daños que debe restaurar, remediar, sanar, compensar, 						eco lógica mente </a:t>
            </a:r>
          </a:p>
          <a:p>
            <a:pPr marL="0" indent="0">
              <a:buNone/>
            </a:pPr>
            <a:r>
              <a:rPr lang="es-PE" dirty="0" smtClean="0"/>
              <a:t>  </a:t>
            </a:r>
            <a:endParaRPr lang="es-PE" dirty="0"/>
          </a:p>
          <a:p>
            <a:endParaRPr lang="es-PE" dirty="0"/>
          </a:p>
        </p:txBody>
      </p:sp>
    </p:spTree>
    <p:extLst>
      <p:ext uri="{BB962C8B-B14F-4D97-AF65-F5344CB8AC3E}">
        <p14:creationId xmlns:p14="http://schemas.microsoft.com/office/powerpoint/2010/main" val="1887207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36400" cy="764704"/>
          </a:xfrm>
        </p:spPr>
        <p:txBody>
          <a:bodyPr>
            <a:normAutofit fontScale="90000"/>
          </a:bodyPr>
          <a:lstStyle/>
          <a:p>
            <a:r>
              <a:rPr lang="es-PE" sz="2800" dirty="0" smtClean="0">
                <a:solidFill>
                  <a:schemeClr val="accent3">
                    <a:lumMod val="75000"/>
                  </a:schemeClr>
                </a:solidFill>
              </a:rPr>
              <a:t>Ej. Plantar y </a:t>
            </a:r>
            <a:r>
              <a:rPr lang="es-PE" sz="2800" dirty="0" smtClean="0">
                <a:solidFill>
                  <a:srgbClr val="7030A0"/>
                </a:solidFill>
              </a:rPr>
              <a:t>Conservación de Suelos  Bosques y Biodiversidad CSBB</a:t>
            </a:r>
            <a:endParaRPr lang="es-PE" sz="2800" dirty="0">
              <a:solidFill>
                <a:srgbClr val="7030A0"/>
              </a:solidFill>
            </a:endParaRPr>
          </a:p>
        </p:txBody>
      </p:sp>
      <p:sp>
        <p:nvSpPr>
          <p:cNvPr id="4" name="3 CuadroTexto"/>
          <p:cNvSpPr txBox="1"/>
          <p:nvPr/>
        </p:nvSpPr>
        <p:spPr>
          <a:xfrm>
            <a:off x="2825744" y="2303874"/>
            <a:ext cx="1218667" cy="477054"/>
          </a:xfrm>
          <a:prstGeom prst="rect">
            <a:avLst/>
          </a:prstGeom>
          <a:noFill/>
        </p:spPr>
        <p:txBody>
          <a:bodyPr wrap="none" rtlCol="0">
            <a:spAutoFit/>
          </a:bodyPr>
          <a:lstStyle/>
          <a:p>
            <a:r>
              <a:rPr lang="es-PE" sz="2500" b="1" dirty="0" err="1" smtClean="0">
                <a:solidFill>
                  <a:prstClr val="black"/>
                </a:solidFill>
              </a:rPr>
              <a:t>to</a:t>
            </a:r>
            <a:r>
              <a:rPr lang="es-PE" sz="2500" b="1" dirty="0" smtClean="0">
                <a:solidFill>
                  <a:prstClr val="black"/>
                </a:solidFill>
              </a:rPr>
              <a:t> CSBB</a:t>
            </a:r>
            <a:endParaRPr lang="es-PE" sz="2500" b="1" dirty="0">
              <a:solidFill>
                <a:prstClr val="black"/>
              </a:solidFill>
            </a:endParaRPr>
          </a:p>
        </p:txBody>
      </p:sp>
      <p:sp>
        <p:nvSpPr>
          <p:cNvPr id="6" name="5 CuadroTexto"/>
          <p:cNvSpPr txBox="1"/>
          <p:nvPr/>
        </p:nvSpPr>
        <p:spPr>
          <a:xfrm>
            <a:off x="467544" y="3645024"/>
            <a:ext cx="865943" cy="477054"/>
          </a:xfrm>
          <a:prstGeom prst="rect">
            <a:avLst/>
          </a:prstGeom>
          <a:noFill/>
        </p:spPr>
        <p:txBody>
          <a:bodyPr wrap="none" rtlCol="0">
            <a:spAutoFit/>
          </a:bodyPr>
          <a:lstStyle/>
          <a:p>
            <a:r>
              <a:rPr lang="es-PE" sz="2500" b="1" dirty="0" smtClean="0">
                <a:solidFill>
                  <a:prstClr val="black"/>
                </a:solidFill>
              </a:rPr>
              <a:t>CSBB</a:t>
            </a:r>
            <a:endParaRPr lang="es-PE" sz="2500" b="1" dirty="0">
              <a:solidFill>
                <a:prstClr val="black"/>
              </a:solidFill>
            </a:endParaRPr>
          </a:p>
        </p:txBody>
      </p:sp>
      <p:pic>
        <p:nvPicPr>
          <p:cNvPr id="14" name="1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0" y="761368"/>
            <a:ext cx="9144000" cy="6052008"/>
          </a:xfrm>
          <a:prstGeom prst="rect">
            <a:avLst/>
          </a:prstGeom>
        </p:spPr>
      </p:pic>
      <p:cxnSp>
        <p:nvCxnSpPr>
          <p:cNvPr id="11" name="10 Conector recto de flecha"/>
          <p:cNvCxnSpPr/>
          <p:nvPr/>
        </p:nvCxnSpPr>
        <p:spPr>
          <a:xfrm>
            <a:off x="4572000" y="1484784"/>
            <a:ext cx="864096" cy="33843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flipH="1">
            <a:off x="7164288" y="1484784"/>
            <a:ext cx="216024" cy="33843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7 Conector recto de flecha"/>
          <p:cNvCxnSpPr/>
          <p:nvPr/>
        </p:nvCxnSpPr>
        <p:spPr>
          <a:xfrm flipH="1">
            <a:off x="7308304" y="6237312"/>
            <a:ext cx="6480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9398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9392"/>
            <a:ext cx="8229600" cy="1143000"/>
          </a:xfrm>
        </p:spPr>
        <p:txBody>
          <a:bodyPr/>
          <a:lstStyle/>
          <a:p>
            <a:r>
              <a:rPr lang="es-PE" dirty="0" smtClean="0"/>
              <a:t>Energía &amp; Evolución</a:t>
            </a:r>
            <a:endParaRPr lang="es-PE" dirty="0"/>
          </a:p>
        </p:txBody>
      </p:sp>
      <p:sp>
        <p:nvSpPr>
          <p:cNvPr id="3" name="2 Marcador de contenido"/>
          <p:cNvSpPr>
            <a:spLocks noGrp="1"/>
          </p:cNvSpPr>
          <p:nvPr>
            <p:ph idx="1"/>
          </p:nvPr>
        </p:nvSpPr>
        <p:spPr>
          <a:xfrm>
            <a:off x="457200" y="908720"/>
            <a:ext cx="8363272" cy="5832648"/>
          </a:xfrm>
        </p:spPr>
        <p:txBody>
          <a:bodyPr>
            <a:normAutofit fontScale="92500" lnSpcReduction="20000"/>
          </a:bodyPr>
          <a:lstStyle/>
          <a:p>
            <a:r>
              <a:rPr lang="es-PE" dirty="0" smtClean="0"/>
              <a:t>Paulatinamente en su evolución, el hombre ha ido dominando con </a:t>
            </a:r>
            <a:r>
              <a:rPr lang="es-PE" dirty="0"/>
              <a:t>conocimiento </a:t>
            </a:r>
            <a:r>
              <a:rPr lang="es-PE" dirty="0" smtClean="0"/>
              <a:t>su entorno, a través del uso de las leyes físicas y la energía, aplicadas a los materiales e instrumentos</a:t>
            </a:r>
            <a:r>
              <a:rPr lang="es-PE" dirty="0"/>
              <a:t>, </a:t>
            </a:r>
            <a:r>
              <a:rPr lang="es-PE" dirty="0" smtClean="0"/>
              <a:t>a las maquinarias y tecnologías e informática, a </a:t>
            </a:r>
            <a:r>
              <a:rPr lang="es-PE" dirty="0"/>
              <a:t>la </a:t>
            </a:r>
            <a:r>
              <a:rPr lang="es-PE" dirty="0" smtClean="0"/>
              <a:t>vida y al trabajo en sociedades</a:t>
            </a:r>
            <a:r>
              <a:rPr lang="es-PE" dirty="0"/>
              <a:t>. </a:t>
            </a:r>
            <a:r>
              <a:rPr lang="es-PE" dirty="0" smtClean="0"/>
              <a:t>Buscando incrementar sus funciones de flujo y acción Financiera, aplica reglas al juego </a:t>
            </a:r>
            <a:r>
              <a:rPr lang="es-PE" dirty="0"/>
              <a:t>económico </a:t>
            </a:r>
            <a:r>
              <a:rPr lang="es-PE" dirty="0" smtClean="0"/>
              <a:t>de </a:t>
            </a:r>
            <a:r>
              <a:rPr lang="es-PE" dirty="0"/>
              <a:t>ambiciones </a:t>
            </a:r>
            <a:r>
              <a:rPr lang="es-PE" dirty="0" smtClean="0"/>
              <a:t>humanas, impreciso, que minimiza en la producción el rol de </a:t>
            </a:r>
            <a:r>
              <a:rPr lang="es-PE" dirty="0" smtClean="0"/>
              <a:t>energías </a:t>
            </a:r>
            <a:r>
              <a:rPr lang="es-PE" dirty="0" smtClean="0"/>
              <a:t>y materiales; sujeto al interés de grupo$ de poder. </a:t>
            </a:r>
          </a:p>
          <a:p>
            <a:r>
              <a:rPr lang="es-PE" dirty="0" smtClean="0"/>
              <a:t>Para hacer sustentable al planeta, la ciudadanía inteligente responsable siglo XXI, debe dominar los Materiales</a:t>
            </a:r>
            <a:r>
              <a:rPr lang="es-PE" dirty="0"/>
              <a:t>, las </a:t>
            </a:r>
            <a:r>
              <a:rPr lang="es-PE" dirty="0" smtClean="0"/>
              <a:t>Energías y sus Flujos, </a:t>
            </a:r>
            <a:r>
              <a:rPr lang="es-PE" dirty="0" smtClean="0"/>
              <a:t>que resultan en Acciones </a:t>
            </a:r>
            <a:r>
              <a:rPr lang="es-PE" dirty="0" smtClean="0"/>
              <a:t>Físicas .</a:t>
            </a:r>
          </a:p>
          <a:p>
            <a:endParaRPr lang="es-PE" dirty="0"/>
          </a:p>
        </p:txBody>
      </p:sp>
    </p:spTree>
    <p:extLst>
      <p:ext uri="{BB962C8B-B14F-4D97-AF65-F5344CB8AC3E}">
        <p14:creationId xmlns:p14="http://schemas.microsoft.com/office/powerpoint/2010/main" val="2425633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5373216"/>
            <a:ext cx="9144000" cy="1143000"/>
          </a:xfrm>
        </p:spPr>
        <p:txBody>
          <a:bodyPr>
            <a:normAutofit fontScale="90000"/>
          </a:bodyPr>
          <a:lstStyle/>
          <a:p>
            <a:r>
              <a:rPr lang="es-PE" b="1" dirty="0" smtClean="0">
                <a:solidFill>
                  <a:srgbClr val="FFFF00"/>
                </a:solidFill>
              </a:rPr>
              <a:t>PAM </a:t>
            </a:r>
            <a:r>
              <a:rPr lang="es-PE" b="1" i="1" dirty="0" smtClean="0">
                <a:solidFill>
                  <a:srgbClr val="92D050"/>
                </a:solidFill>
              </a:rPr>
              <a:t>Protocolo Acción Mundial </a:t>
            </a:r>
            <a:r>
              <a:rPr lang="es-PE" b="1" dirty="0" smtClean="0">
                <a:solidFill>
                  <a:srgbClr val="FFFF00"/>
                </a:solidFill>
              </a:rPr>
              <a:t>: </a:t>
            </a:r>
            <a:r>
              <a:rPr lang="es-PE" b="1" dirty="0" smtClean="0">
                <a:solidFill>
                  <a:srgbClr val="FFFF00"/>
                </a:solidFill>
              </a:rPr>
              <a:t>1 Regla </a:t>
            </a:r>
            <a:r>
              <a:rPr lang="es-PE" b="1" dirty="0" smtClean="0">
                <a:solidFill>
                  <a:srgbClr val="92D050"/>
                </a:solidFill>
              </a:rPr>
              <a:t>para temperar la energía en la Biosfera</a:t>
            </a:r>
            <a:endParaRPr lang="es-PE" b="1" dirty="0">
              <a:solidFill>
                <a:srgbClr val="92D050"/>
              </a:solidFill>
            </a:endParaRPr>
          </a:p>
        </p:txBody>
      </p:sp>
      <p:sp>
        <p:nvSpPr>
          <p:cNvPr id="3" name="2 Marcador de contenido"/>
          <p:cNvSpPr>
            <a:spLocks noGrp="1"/>
          </p:cNvSpPr>
          <p:nvPr>
            <p:ph idx="1"/>
          </p:nvPr>
        </p:nvSpPr>
        <p:spPr>
          <a:xfrm>
            <a:off x="-4936" y="260648"/>
            <a:ext cx="9148936" cy="4968552"/>
          </a:xfrm>
        </p:spPr>
        <p:txBody>
          <a:bodyPr>
            <a:normAutofit fontScale="92500"/>
          </a:bodyPr>
          <a:lstStyle/>
          <a:p>
            <a:r>
              <a:rPr lang="es-PE" i="1" dirty="0"/>
              <a:t>Cualquier respuesta exitosa para en el </a:t>
            </a:r>
            <a:r>
              <a:rPr lang="es-PE" i="1" dirty="0" smtClean="0"/>
              <a:t>tiempo detener</a:t>
            </a:r>
            <a:r>
              <a:rPr lang="es-PE" i="1" dirty="0"/>
              <a:t>, </a:t>
            </a:r>
            <a:r>
              <a:rPr lang="es-PE" i="1" dirty="0" smtClean="0"/>
              <a:t>el </a:t>
            </a:r>
            <a:r>
              <a:rPr lang="es-PE" i="1" dirty="0"/>
              <a:t>aumento de la temperatura </a:t>
            </a:r>
            <a:r>
              <a:rPr lang="es-PE" i="1" dirty="0" smtClean="0"/>
              <a:t>global, </a:t>
            </a:r>
            <a:r>
              <a:rPr lang="es-PE" i="1" dirty="0"/>
              <a:t>resulta ser una Acción </a:t>
            </a:r>
            <a:r>
              <a:rPr lang="es-PE" i="1" dirty="0" smtClean="0"/>
              <a:t>meta-foto-sintética</a:t>
            </a:r>
            <a:r>
              <a:rPr lang="es-PE" i="1" dirty="0" smtClean="0"/>
              <a:t>, </a:t>
            </a:r>
            <a:r>
              <a:rPr lang="es-PE" i="1" dirty="0"/>
              <a:t>conjunta al Planeta. E</a:t>
            </a:r>
            <a:r>
              <a:rPr lang="es-PE" i="1" dirty="0" smtClean="0"/>
              <a:t>ntender que eso se negocia en el globo, ahorra </a:t>
            </a:r>
            <a:r>
              <a:rPr lang="es-PE" i="1" dirty="0"/>
              <a:t>tiempo y es inteligencia eco-social aplicada a</a:t>
            </a:r>
            <a:r>
              <a:rPr lang="es-PE" i="1" dirty="0" smtClean="0"/>
              <a:t> las relaciones de 7.Giga Humanos con el poluto planeta Tierra-Azul-Lila.</a:t>
            </a:r>
          </a:p>
          <a:p>
            <a:r>
              <a:rPr lang="es-PE" dirty="0" smtClean="0"/>
              <a:t>La Naturaleza usa el </a:t>
            </a:r>
            <a:r>
              <a:rPr lang="es-PE" b="1" i="1" dirty="0" smtClean="0"/>
              <a:t>PAM Principio de Acción Mínima</a:t>
            </a:r>
            <a:r>
              <a:rPr lang="es-PE" i="1" dirty="0"/>
              <a:t> </a:t>
            </a:r>
            <a:r>
              <a:rPr lang="es-PE" b="1" i="1" dirty="0" smtClean="0"/>
              <a:t>:     ~ 0 </a:t>
            </a:r>
            <a:r>
              <a:rPr lang="es-PE" b="1" i="1" dirty="0"/>
              <a:t>≤ A = </a:t>
            </a:r>
            <a:r>
              <a:rPr lang="en-US" b="1" i="1" dirty="0"/>
              <a:t>Σ </a:t>
            </a:r>
            <a:r>
              <a:rPr lang="es-PE" b="1" i="1" dirty="0"/>
              <a:t>[ </a:t>
            </a:r>
            <a:r>
              <a:rPr lang="es-PE" b="1" i="1" dirty="0" smtClean="0"/>
              <a:t>Ke </a:t>
            </a:r>
            <a:r>
              <a:rPr lang="es-PE" b="1" i="1" dirty="0"/>
              <a:t>– Pe ].</a:t>
            </a:r>
            <a:r>
              <a:rPr lang="en-US" b="1" i="1" dirty="0"/>
              <a:t>Δ</a:t>
            </a:r>
            <a:r>
              <a:rPr lang="es-PE" b="1" i="1" dirty="0"/>
              <a:t>t </a:t>
            </a:r>
            <a:r>
              <a:rPr lang="es-PE" b="1" i="1" dirty="0" smtClean="0">
                <a:sym typeface="Wingdings" pitchFamily="2" charset="2"/>
              </a:rPr>
              <a:t> </a:t>
            </a:r>
            <a:r>
              <a:rPr lang="es-PE" b="1" i="1" dirty="0" smtClean="0"/>
              <a:t>= ~ –A+ + </a:t>
            </a:r>
            <a:r>
              <a:rPr lang="es-PE" b="1" i="1" dirty="0"/>
              <a:t>A–</a:t>
            </a:r>
            <a:r>
              <a:rPr lang="es-PE" b="1" dirty="0"/>
              <a:t> </a:t>
            </a:r>
            <a:r>
              <a:rPr lang="es-PE" dirty="0" smtClean="0"/>
              <a:t> Jh, Nms, Ws</a:t>
            </a:r>
            <a:r>
              <a:rPr lang="es-PE" baseline="30000" dirty="0" smtClean="0"/>
              <a:t>2</a:t>
            </a:r>
            <a:r>
              <a:rPr lang="es-PE" dirty="0" smtClean="0"/>
              <a:t> </a:t>
            </a:r>
            <a:r>
              <a:rPr lang="es-PE" dirty="0" smtClean="0"/>
              <a:t>Debemos </a:t>
            </a:r>
            <a:r>
              <a:rPr lang="es-PE" dirty="0" smtClean="0">
                <a:ea typeface="Calibri"/>
                <a:cs typeface="Times New Roman"/>
              </a:rPr>
              <a:t>Emular </a:t>
            </a:r>
            <a:r>
              <a:rPr lang="es-PE" dirty="0" smtClean="0">
                <a:ea typeface="Calibri"/>
                <a:cs typeface="Times New Roman"/>
              </a:rPr>
              <a:t>PAM como criterio ético ambiental coherente a Armonizar a 7GH con </a:t>
            </a:r>
            <a:r>
              <a:rPr lang="es-PE" dirty="0" smtClean="0">
                <a:ea typeface="Calibri"/>
                <a:cs typeface="Times New Roman"/>
              </a:rPr>
              <a:t>Pachamama Gaya </a:t>
            </a:r>
            <a:r>
              <a:rPr lang="es-PE" dirty="0">
                <a:ea typeface="Calibri"/>
                <a:cs typeface="Times New Roman"/>
              </a:rPr>
              <a:t>LS</a:t>
            </a:r>
            <a:endParaRPr lang="es-PE" dirty="0">
              <a:solidFill>
                <a:srgbClr val="92D050"/>
              </a:solidFill>
              <a:ea typeface="Calibri"/>
              <a:cs typeface="Times New Roman"/>
            </a:endParaRPr>
          </a:p>
        </p:txBody>
      </p:sp>
    </p:spTree>
    <p:extLst>
      <p:ext uri="{BB962C8B-B14F-4D97-AF65-F5344CB8AC3E}">
        <p14:creationId xmlns:p14="http://schemas.microsoft.com/office/powerpoint/2010/main" val="3102278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La Jerarquía de la Energía, HTO </a:t>
            </a:r>
            <a:endParaRPr lang="es-PE" dirty="0"/>
          </a:p>
        </p:txBody>
      </p:sp>
      <p:sp>
        <p:nvSpPr>
          <p:cNvPr id="3" name="2 Marcador de contenido"/>
          <p:cNvSpPr>
            <a:spLocks noGrp="1"/>
          </p:cNvSpPr>
          <p:nvPr>
            <p:ph idx="1"/>
          </p:nvPr>
        </p:nvSpPr>
        <p:spPr>
          <a:xfrm>
            <a:off x="395536" y="1412776"/>
            <a:ext cx="8507288" cy="5257800"/>
          </a:xfrm>
        </p:spPr>
        <p:txBody>
          <a:bodyPr>
            <a:normAutofit fontScale="92500" lnSpcReduction="10000"/>
          </a:bodyPr>
          <a:lstStyle/>
          <a:p>
            <a:r>
              <a:rPr lang="es-PE" dirty="0" smtClean="0"/>
              <a:t>Howard </a:t>
            </a:r>
            <a:r>
              <a:rPr lang="es-PE" dirty="0" err="1" smtClean="0"/>
              <a:t>T.Odum</a:t>
            </a:r>
            <a:r>
              <a:rPr lang="es-PE" dirty="0" smtClean="0"/>
              <a:t> en sus modelos al representar las relaciones de la Humanidad y ecosistemas, explica que entre la </a:t>
            </a:r>
            <a:r>
              <a:rPr lang="es-PE" u="sng" dirty="0" smtClean="0"/>
              <a:t>R</a:t>
            </a:r>
            <a:r>
              <a:rPr lang="es-PE" dirty="0" smtClean="0"/>
              <a:t>espiración CO2 de motores (Biológicos-tibios + calientes x Combustión) y la </a:t>
            </a:r>
            <a:r>
              <a:rPr lang="es-PE" u="sng" dirty="0" smtClean="0"/>
              <a:t>P</a:t>
            </a:r>
            <a:r>
              <a:rPr lang="es-PE" dirty="0" smtClean="0"/>
              <a:t>roducción Fijación Síntesis de sus Materiales hoy:  </a:t>
            </a:r>
            <a:r>
              <a:rPr lang="es-PE" dirty="0"/>
              <a:t>R – P &gt;&gt; 0 ó A &gt;&gt; 0  o la </a:t>
            </a:r>
            <a:r>
              <a:rPr lang="es-PE" dirty="0" smtClean="0"/>
              <a:t>7.xGH </a:t>
            </a:r>
            <a:r>
              <a:rPr lang="es-PE" dirty="0"/>
              <a:t>se aleja del </a:t>
            </a:r>
            <a:r>
              <a:rPr lang="es-PE" dirty="0" smtClean="0"/>
              <a:t>pam</a:t>
            </a:r>
            <a:endParaRPr lang="es-PE" dirty="0"/>
          </a:p>
          <a:p>
            <a:r>
              <a:rPr lang="es-PE" dirty="0"/>
              <a:t>L</a:t>
            </a:r>
            <a:r>
              <a:rPr lang="es-PE" dirty="0" smtClean="0"/>
              <a:t>as interacciones energéticas son Jerárquicas, Emergen</a:t>
            </a:r>
            <a:r>
              <a:rPr lang="es-PE" dirty="0"/>
              <a:t>, </a:t>
            </a:r>
            <a:r>
              <a:rPr lang="es-PE" dirty="0" smtClean="0"/>
              <a:t>tienen </a:t>
            </a:r>
            <a:r>
              <a:rPr lang="es-PE" dirty="0"/>
              <a:t>diferente </a:t>
            </a:r>
            <a:r>
              <a:rPr lang="es-PE" dirty="0" smtClean="0"/>
              <a:t>cualidad utilidad &amp; </a:t>
            </a:r>
            <a:r>
              <a:rPr lang="es-PE" dirty="0" smtClean="0"/>
              <a:t>transforma-</a:t>
            </a:r>
            <a:r>
              <a:rPr lang="es-PE" dirty="0" err="1" smtClean="0"/>
              <a:t>abilidad</a:t>
            </a:r>
            <a:endParaRPr lang="es-PE" dirty="0" smtClean="0"/>
          </a:p>
          <a:p>
            <a:r>
              <a:rPr lang="es-PE" dirty="0" smtClean="0"/>
              <a:t>2 tipos de Poder Energético Físico Fundamental</a:t>
            </a:r>
            <a:r>
              <a:rPr lang="es-PE" dirty="0"/>
              <a:t>, </a:t>
            </a:r>
            <a:r>
              <a:rPr lang="es-PE" dirty="0" smtClean="0"/>
              <a:t>uno producto de la inercia, el otro del potencial.</a:t>
            </a:r>
            <a:endParaRPr lang="es-PE" dirty="0"/>
          </a:p>
        </p:txBody>
      </p:sp>
    </p:spTree>
    <p:extLst>
      <p:ext uri="{BB962C8B-B14F-4D97-AF65-F5344CB8AC3E}">
        <p14:creationId xmlns:p14="http://schemas.microsoft.com/office/powerpoint/2010/main" val="2053262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62130" y="2130425"/>
            <a:ext cx="7772400" cy="1470025"/>
          </a:xfrm>
        </p:spPr>
        <p:txBody>
          <a:bodyPr/>
          <a:lstStyle/>
          <a:p>
            <a:endParaRPr lang="es-PE" dirty="0"/>
          </a:p>
        </p:txBody>
      </p:sp>
      <p:sp>
        <p:nvSpPr>
          <p:cNvPr id="3" name="2 Subtítulo"/>
          <p:cNvSpPr>
            <a:spLocks noGrp="1"/>
          </p:cNvSpPr>
          <p:nvPr>
            <p:ph type="subTitle" idx="1"/>
          </p:nvPr>
        </p:nvSpPr>
        <p:spPr>
          <a:xfrm>
            <a:off x="1447930" y="3886200"/>
            <a:ext cx="6400800" cy="1752600"/>
          </a:xfrm>
        </p:spPr>
        <p:txBody>
          <a:bodyPr/>
          <a:lstStyle/>
          <a:p>
            <a:endParaRPr lang="es-PE"/>
          </a:p>
        </p:txBody>
      </p:sp>
      <p:graphicFrame>
        <p:nvGraphicFramePr>
          <p:cNvPr id="4" name="3 Tabla"/>
          <p:cNvGraphicFramePr>
            <a:graphicFrameLocks noGrp="1"/>
          </p:cNvGraphicFramePr>
          <p:nvPr>
            <p:extLst>
              <p:ext uri="{D42A27DB-BD31-4B8C-83A1-F6EECF244321}">
                <p14:modId xmlns:p14="http://schemas.microsoft.com/office/powerpoint/2010/main" val="1169778859"/>
              </p:ext>
            </p:extLst>
          </p:nvPr>
        </p:nvGraphicFramePr>
        <p:xfrm>
          <a:off x="0" y="44624"/>
          <a:ext cx="9180512" cy="5072855"/>
        </p:xfrm>
        <a:graphic>
          <a:graphicData uri="http://schemas.openxmlformats.org/drawingml/2006/table">
            <a:tbl>
              <a:tblPr firstRow="1" bandRow="1">
                <a:tableStyleId>{5C22544A-7EE6-4342-B048-85BDC9FD1C3A}</a:tableStyleId>
              </a:tblPr>
              <a:tblGrid>
                <a:gridCol w="1097574"/>
                <a:gridCol w="2053071"/>
                <a:gridCol w="2127154"/>
                <a:gridCol w="2171208"/>
                <a:gridCol w="1731505"/>
              </a:tblGrid>
              <a:tr h="750479">
                <a:tc>
                  <a:txBody>
                    <a:bodyPr/>
                    <a:lstStyle/>
                    <a:p>
                      <a:pPr algn="ctr">
                        <a:lnSpc>
                          <a:spcPct val="115000"/>
                        </a:lnSpc>
                        <a:spcAft>
                          <a:spcPts val="1000"/>
                        </a:spcAft>
                      </a:pPr>
                      <a:r>
                        <a:rPr lang="es-PE" sz="1800" b="1" dirty="0">
                          <a:solidFill>
                            <a:srgbClr val="FFC000"/>
                          </a:solidFill>
                          <a:effectLst/>
                        </a:rPr>
                        <a:t>Índice </a:t>
                      </a:r>
                      <a:r>
                        <a:rPr lang="es-PE" sz="1800" b="1" dirty="0" smtClean="0">
                          <a:solidFill>
                            <a:srgbClr val="FFC000"/>
                          </a:solidFill>
                          <a:effectLst/>
                        </a:rPr>
                        <a:t>Físico CC</a:t>
                      </a:r>
                      <a:endParaRPr lang="es-PE" sz="1800" b="1" dirty="0">
                        <a:solidFill>
                          <a:srgbClr val="FFC000"/>
                        </a:solidFill>
                        <a:effectLst/>
                        <a:latin typeface="Calibri"/>
                        <a:ea typeface="Calibri"/>
                        <a:cs typeface="Times New Roman"/>
                      </a:endParaRPr>
                    </a:p>
                  </a:txBody>
                  <a:tcPr marL="0" marR="0" marT="0" marB="0"/>
                </a:tc>
                <a:tc>
                  <a:txBody>
                    <a:bodyPr/>
                    <a:lstStyle/>
                    <a:p>
                      <a:pPr algn="ctr">
                        <a:lnSpc>
                          <a:spcPct val="115000"/>
                        </a:lnSpc>
                        <a:spcAft>
                          <a:spcPts val="1000"/>
                        </a:spcAft>
                      </a:pPr>
                      <a:r>
                        <a:rPr lang="es-PE" sz="1800" b="1" u="sng" dirty="0">
                          <a:solidFill>
                            <a:srgbClr val="FFC000"/>
                          </a:solidFill>
                          <a:effectLst/>
                        </a:rPr>
                        <a:t>D</a:t>
                      </a:r>
                      <a:r>
                        <a:rPr lang="es-PE" sz="1800" b="1" dirty="0">
                          <a:solidFill>
                            <a:srgbClr val="FFC000"/>
                          </a:solidFill>
                          <a:effectLst/>
                        </a:rPr>
                        <a:t>eudas </a:t>
                      </a:r>
                      <a:r>
                        <a:rPr lang="es-PE" sz="1800" b="1" dirty="0" smtClean="0">
                          <a:solidFill>
                            <a:srgbClr val="FFC000"/>
                          </a:solidFill>
                          <a:effectLst/>
                        </a:rPr>
                        <a:t>Ecológicas para </a:t>
                      </a:r>
                      <a:r>
                        <a:rPr lang="es-PE" sz="1800" b="1" dirty="0">
                          <a:solidFill>
                            <a:srgbClr val="FFC000"/>
                          </a:solidFill>
                          <a:effectLst/>
                        </a:rPr>
                        <a:t>Compensar</a:t>
                      </a:r>
                      <a:endParaRPr lang="es-PE" sz="1800" b="1" dirty="0">
                        <a:solidFill>
                          <a:srgbClr val="FFC000"/>
                        </a:solidFill>
                        <a:effectLst/>
                        <a:latin typeface="Calibri"/>
                        <a:ea typeface="Calibri"/>
                        <a:cs typeface="Times New Roman"/>
                      </a:endParaRPr>
                    </a:p>
                  </a:txBody>
                  <a:tcPr/>
                </a:tc>
                <a:tc>
                  <a:txBody>
                    <a:bodyPr/>
                    <a:lstStyle/>
                    <a:p>
                      <a:pPr algn="ctr">
                        <a:lnSpc>
                          <a:spcPct val="115000"/>
                        </a:lnSpc>
                        <a:spcAft>
                          <a:spcPts val="1000"/>
                        </a:spcAft>
                      </a:pPr>
                      <a:r>
                        <a:rPr lang="es-PE" sz="1800" b="1" u="sng" dirty="0">
                          <a:solidFill>
                            <a:schemeClr val="accent3">
                              <a:lumMod val="60000"/>
                              <a:lumOff val="40000"/>
                            </a:schemeClr>
                          </a:solidFill>
                          <a:effectLst/>
                        </a:rPr>
                        <a:t>R</a:t>
                      </a:r>
                      <a:r>
                        <a:rPr lang="es-PE" sz="1800" b="1" dirty="0">
                          <a:solidFill>
                            <a:schemeClr val="accent3">
                              <a:lumMod val="60000"/>
                              <a:lumOff val="40000"/>
                            </a:schemeClr>
                          </a:solidFill>
                          <a:effectLst/>
                        </a:rPr>
                        <a:t>estauración Certificada</a:t>
                      </a:r>
                      <a:endParaRPr lang="es-PE" sz="1800" b="1" dirty="0">
                        <a:solidFill>
                          <a:schemeClr val="accent3">
                            <a:lumMod val="60000"/>
                            <a:lumOff val="40000"/>
                          </a:schemeClr>
                        </a:solidFill>
                        <a:effectLst/>
                        <a:latin typeface="Calibri"/>
                        <a:ea typeface="Calibri"/>
                        <a:cs typeface="Times New Roman"/>
                      </a:endParaRPr>
                    </a:p>
                  </a:txBody>
                  <a:tcPr marL="0" marR="0" marT="0" marB="0"/>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u="sng" dirty="0">
                          <a:solidFill>
                            <a:schemeClr val="accent3">
                              <a:lumMod val="60000"/>
                              <a:lumOff val="40000"/>
                            </a:schemeClr>
                          </a:solidFill>
                          <a:effectLst/>
                        </a:rPr>
                        <a:t>C</a:t>
                      </a:r>
                      <a:r>
                        <a:rPr lang="es-PE" sz="1800" b="1" dirty="0">
                          <a:solidFill>
                            <a:schemeClr val="accent3">
                              <a:lumMod val="60000"/>
                              <a:lumOff val="40000"/>
                            </a:schemeClr>
                          </a:solidFill>
                          <a:effectLst/>
                        </a:rPr>
                        <a:t>ompensación de   </a:t>
                      </a:r>
                      <a:r>
                        <a:rPr lang="es-PE" sz="1800" b="1" dirty="0" smtClean="0">
                          <a:solidFill>
                            <a:schemeClr val="accent3">
                              <a:lumMod val="60000"/>
                              <a:lumOff val="40000"/>
                            </a:schemeClr>
                          </a:solidFill>
                          <a:effectLst/>
                        </a:rPr>
                        <a:t> Eco-Deuda-Pagaré</a:t>
                      </a:r>
                      <a:endParaRPr lang="es-PE" sz="1800" b="1" i="1" dirty="0">
                        <a:solidFill>
                          <a:schemeClr val="accent3">
                            <a:lumMod val="60000"/>
                            <a:lumOff val="40000"/>
                          </a:schemeClr>
                        </a:solidFill>
                        <a:effectLst/>
                        <a:latin typeface="Calibri"/>
                        <a:ea typeface="Calibri"/>
                        <a:cs typeface="Times New Roman"/>
                      </a:endParaRPr>
                    </a:p>
                  </a:txBody>
                  <a:tcPr/>
                </a:tc>
                <a:tc>
                  <a:txBody>
                    <a:bodyPr/>
                    <a:lstStyle/>
                    <a:p>
                      <a:pPr algn="ctr">
                        <a:lnSpc>
                          <a:spcPct val="115000"/>
                        </a:lnSpc>
                        <a:spcAft>
                          <a:spcPts val="1000"/>
                        </a:spcAft>
                      </a:pPr>
                      <a:r>
                        <a:rPr lang="es-PE" sz="1800" b="1" dirty="0">
                          <a:solidFill>
                            <a:srgbClr val="FFFF00"/>
                          </a:solidFill>
                          <a:effectLst/>
                        </a:rPr>
                        <a:t>Reporte Renta ecológica</a:t>
                      </a:r>
                      <a:endParaRPr lang="es-PE" sz="1800" b="1" dirty="0">
                        <a:solidFill>
                          <a:srgbClr val="FFFF00"/>
                        </a:solidFill>
                        <a:effectLst/>
                        <a:latin typeface="Calibri"/>
                        <a:ea typeface="Calibri"/>
                        <a:cs typeface="Times New Roman"/>
                      </a:endParaRPr>
                    </a:p>
                  </a:txBody>
                  <a:tcPr/>
                </a:tc>
              </a:tr>
              <a:tr h="379989">
                <a:tc>
                  <a:txBody>
                    <a:bodyPr/>
                    <a:lstStyle/>
                    <a:p>
                      <a:pPr algn="ctr"/>
                      <a:r>
                        <a:rPr lang="es-PE" dirty="0" smtClean="0"/>
                        <a:t>Parámetro</a:t>
                      </a:r>
                      <a:endParaRPr lang="es-PE" dirty="0"/>
                    </a:p>
                  </a:txBody>
                  <a:tcPr marL="0" marR="0" marT="0" marB="0"/>
                </a:tc>
                <a:tc>
                  <a:txBody>
                    <a:bodyPr/>
                    <a:lstStyle/>
                    <a:p>
                      <a:pPr algn="ctr"/>
                      <a:r>
                        <a:rPr lang="es-PE" dirty="0" smtClean="0"/>
                        <a:t>Estado del Planeta</a:t>
                      </a:r>
                      <a:endParaRPr lang="es-PE" dirty="0"/>
                    </a:p>
                  </a:txBody>
                  <a:tcPr/>
                </a:tc>
                <a:tc>
                  <a:txBody>
                    <a:bodyPr/>
                    <a:lstStyle/>
                    <a:p>
                      <a:pPr algn="ctr"/>
                      <a:r>
                        <a:rPr lang="es-PE" dirty="0" smtClean="0"/>
                        <a:t>Población</a:t>
                      </a:r>
                      <a:r>
                        <a:rPr lang="es-PE" baseline="0" dirty="0" smtClean="0"/>
                        <a:t> </a:t>
                      </a:r>
                      <a:r>
                        <a:rPr lang="es-PE" dirty="0" smtClean="0"/>
                        <a:t>Vulnerable</a:t>
                      </a:r>
                      <a:endParaRPr lang="es-PE" dirty="0"/>
                    </a:p>
                  </a:txBody>
                  <a:tcPr marL="0" marR="0" marT="0" marB="0"/>
                </a:tc>
                <a:tc>
                  <a:txBody>
                    <a:bodyPr/>
                    <a:lstStyle/>
                    <a:p>
                      <a:pPr algn="ctr"/>
                      <a:r>
                        <a:rPr lang="es-PE" smtClean="0"/>
                        <a:t>    - Polutas </a:t>
                      </a:r>
                      <a:r>
                        <a:rPr lang="es-PE" baseline="0" smtClean="0"/>
                        <a:t>CUT</a:t>
                      </a:r>
                      <a:r>
                        <a:rPr lang="es-PE" smtClean="0"/>
                        <a:t> </a:t>
                      </a:r>
                      <a:r>
                        <a:rPr lang="es-PE" baseline="0" dirty="0" smtClean="0"/>
                        <a:t>AGEI</a:t>
                      </a:r>
                      <a:endParaRPr lang="es-PE" dirty="0"/>
                    </a:p>
                  </a:txBody>
                  <a:tcPr/>
                </a:tc>
                <a:tc>
                  <a:txBody>
                    <a:bodyPr/>
                    <a:lstStyle/>
                    <a:p>
                      <a:pPr algn="ctr"/>
                      <a:r>
                        <a:rPr lang="es-PE" dirty="0" smtClean="0"/>
                        <a:t>GLOBAL</a:t>
                      </a:r>
                      <a:endParaRPr lang="es-PE" dirty="0"/>
                    </a:p>
                  </a:txBody>
                  <a:tcPr/>
                </a:tc>
              </a:tr>
              <a:tr h="379989">
                <a:tc>
                  <a:txBody>
                    <a:bodyPr/>
                    <a:lstStyle/>
                    <a:p>
                      <a:pPr algn="ctr"/>
                      <a:r>
                        <a:rPr lang="es-PE" dirty="0" smtClean="0">
                          <a:solidFill>
                            <a:schemeClr val="accent1">
                              <a:lumMod val="50000"/>
                            </a:schemeClr>
                          </a:solidFill>
                        </a:rPr>
                        <a:t>Observado</a:t>
                      </a:r>
                      <a:endParaRPr lang="es-PE" dirty="0">
                        <a:solidFill>
                          <a:schemeClr val="accent1">
                            <a:lumMod val="50000"/>
                          </a:schemeClr>
                        </a:solidFill>
                      </a:endParaRPr>
                    </a:p>
                  </a:txBody>
                  <a:tcPr marL="0" marR="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PE" dirty="0" smtClean="0">
                          <a:solidFill>
                            <a:schemeClr val="accent1">
                              <a:lumMod val="50000"/>
                            </a:schemeClr>
                          </a:solidFill>
                        </a:rPr>
                        <a:t>Basado - pasado </a:t>
                      </a:r>
                      <a:endParaRPr lang="es-PE" dirty="0">
                        <a:solidFill>
                          <a:schemeClr val="accent1">
                            <a:lumMod val="50000"/>
                          </a:schemeClr>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PE" dirty="0" smtClean="0">
                          <a:solidFill>
                            <a:schemeClr val="accent1">
                              <a:lumMod val="50000"/>
                            </a:schemeClr>
                          </a:solidFill>
                        </a:rPr>
                        <a:t> toma conciencia </a:t>
                      </a:r>
                      <a:endParaRPr lang="es-PE" dirty="0">
                        <a:solidFill>
                          <a:schemeClr val="accent1">
                            <a:lumMod val="50000"/>
                          </a:schemeClr>
                        </a:solidFill>
                      </a:endParaRPr>
                    </a:p>
                  </a:txBody>
                  <a:tcPr marL="0" marR="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PE" dirty="0" smtClean="0">
                          <a:solidFill>
                            <a:schemeClr val="accent1">
                              <a:lumMod val="50000"/>
                            </a:schemeClr>
                          </a:solidFill>
                        </a:rPr>
                        <a:t>e  Ingenie-ría </a:t>
                      </a:r>
                      <a:endParaRPr lang="es-PE" dirty="0">
                        <a:solidFill>
                          <a:schemeClr val="accent1">
                            <a:lumMod val="50000"/>
                          </a:schemeClr>
                        </a:solidFill>
                      </a:endParaRPr>
                    </a:p>
                  </a:txBody>
                  <a:tcPr/>
                </a:tc>
                <a:tc>
                  <a:txBody>
                    <a:bodyPr/>
                    <a:lstStyle/>
                    <a:p>
                      <a:pPr algn="ctr"/>
                      <a:r>
                        <a:rPr lang="es-PE" dirty="0" smtClean="0">
                          <a:solidFill>
                            <a:schemeClr val="accent1">
                              <a:lumMod val="50000"/>
                            </a:schemeClr>
                          </a:solidFill>
                        </a:rPr>
                        <a:t>PACHAYNITINKU</a:t>
                      </a:r>
                      <a:endParaRPr lang="es-PE" dirty="0">
                        <a:solidFill>
                          <a:schemeClr val="accent1">
                            <a:lumMod val="50000"/>
                          </a:schemeClr>
                        </a:solidFill>
                      </a:endParaRPr>
                    </a:p>
                  </a:txBody>
                  <a:tcPr/>
                </a:tc>
              </a:tr>
              <a:tr h="1078219">
                <a:tc>
                  <a:txBody>
                    <a:bodyPr/>
                    <a:lstStyle/>
                    <a:p>
                      <a:pPr algn="ctr">
                        <a:lnSpc>
                          <a:spcPct val="115000"/>
                        </a:lnSpc>
                        <a:spcAft>
                          <a:spcPts val="1000"/>
                        </a:spcAft>
                      </a:pPr>
                      <a:r>
                        <a:rPr lang="es-PE" sz="1800" b="1" dirty="0">
                          <a:solidFill>
                            <a:schemeClr val="accent1">
                              <a:lumMod val="75000"/>
                            </a:schemeClr>
                          </a:solidFill>
                          <a:effectLst/>
                        </a:rPr>
                        <a:t>Energías Labores Trabajo J</a:t>
                      </a:r>
                      <a:endParaRPr lang="es-PE" sz="1800" b="1" dirty="0">
                        <a:solidFill>
                          <a:schemeClr val="accent1">
                            <a:lumMod val="75000"/>
                          </a:schemeClr>
                        </a:solidFill>
                        <a:effectLst/>
                        <a:latin typeface="Calibri"/>
                        <a:ea typeface="Calibri"/>
                        <a:cs typeface="Times New Roman"/>
                      </a:endParaRPr>
                    </a:p>
                  </a:txBody>
                  <a:tcPr marL="0" marR="0" marT="0" marB="0"/>
                </a:tc>
                <a:tc>
                  <a:txBody>
                    <a:bodyPr/>
                    <a:lstStyle/>
                    <a:p>
                      <a:pPr algn="ctr">
                        <a:lnSpc>
                          <a:spcPct val="115000"/>
                        </a:lnSpc>
                        <a:spcAft>
                          <a:spcPts val="1000"/>
                        </a:spcAft>
                      </a:pPr>
                      <a:r>
                        <a:rPr lang="es-PE" sz="1800" b="1" baseline="30000" dirty="0" smtClean="0">
                          <a:solidFill>
                            <a:srgbClr val="C00000"/>
                          </a:solidFill>
                          <a:effectLst/>
                        </a:rPr>
                        <a:t>1</a:t>
                      </a:r>
                      <a:r>
                        <a:rPr lang="es-PE" sz="1800" b="1" dirty="0" smtClean="0">
                          <a:solidFill>
                            <a:srgbClr val="C00000"/>
                          </a:solidFill>
                          <a:effectLst/>
                        </a:rPr>
                        <a:t>Acumulado GEI </a:t>
                      </a:r>
                      <a:r>
                        <a:rPr lang="es-PE" sz="1800" b="1" dirty="0">
                          <a:solidFill>
                            <a:srgbClr val="C00000"/>
                          </a:solidFill>
                          <a:effectLst/>
                        </a:rPr>
                        <a:t>+ Degradación </a:t>
                      </a:r>
                      <a:r>
                        <a:rPr lang="es-PE" sz="1800" b="1" dirty="0" smtClean="0">
                          <a:solidFill>
                            <a:srgbClr val="C00000"/>
                          </a:solidFill>
                          <a:effectLst/>
                        </a:rPr>
                        <a:t>+CUT ~ –2 Pe &gt;&gt; 2Ke </a:t>
                      </a:r>
                      <a:endParaRPr lang="es-PE" sz="1800" b="1" dirty="0">
                        <a:solidFill>
                          <a:srgbClr val="C00000"/>
                        </a:solidFill>
                        <a:effectLst/>
                        <a:latin typeface="Calibri"/>
                        <a:ea typeface="Calibri"/>
                        <a:cs typeface="Times New Roman"/>
                      </a:endParaRPr>
                    </a:p>
                  </a:txBody>
                  <a:tcPr/>
                </a:tc>
                <a:tc>
                  <a:txBody>
                    <a:bodyPr/>
                    <a:lstStyle/>
                    <a:p>
                      <a:pPr algn="ctr">
                        <a:lnSpc>
                          <a:spcPct val="115000"/>
                        </a:lnSpc>
                        <a:spcAft>
                          <a:spcPts val="1000"/>
                        </a:spcAft>
                      </a:pPr>
                      <a:r>
                        <a:rPr lang="es-PE" sz="1800" b="1" dirty="0" smtClean="0">
                          <a:solidFill>
                            <a:schemeClr val="accent3">
                              <a:lumMod val="50000"/>
                            </a:schemeClr>
                          </a:solidFill>
                          <a:effectLst/>
                        </a:rPr>
                        <a:t>Forestación </a:t>
                      </a:r>
                      <a:r>
                        <a:rPr lang="es-PE" sz="1800" b="1" dirty="0">
                          <a:solidFill>
                            <a:schemeClr val="accent3">
                              <a:lumMod val="50000"/>
                            </a:schemeClr>
                          </a:solidFill>
                          <a:effectLst/>
                        </a:rPr>
                        <a:t>&amp; </a:t>
                      </a:r>
                      <a:r>
                        <a:rPr lang="es-PE" sz="1800" b="1" dirty="0" smtClean="0">
                          <a:solidFill>
                            <a:schemeClr val="accent3">
                              <a:lumMod val="50000"/>
                            </a:schemeClr>
                          </a:solidFill>
                          <a:effectLst/>
                        </a:rPr>
                        <a:t>Biodiversidad               L = W = ~ Pe+´ </a:t>
                      </a:r>
                      <a:endParaRPr lang="es-PE" sz="1800" b="1" dirty="0">
                        <a:solidFill>
                          <a:schemeClr val="accent3">
                            <a:lumMod val="50000"/>
                          </a:schemeClr>
                        </a:solidFill>
                        <a:effectLst/>
                        <a:latin typeface="Calibri"/>
                        <a:ea typeface="Calibri"/>
                        <a:cs typeface="Times New Roman"/>
                      </a:endParaRPr>
                    </a:p>
                  </a:txBody>
                  <a:tcPr marL="0" marR="0" marT="0" marB="0"/>
                </a:tc>
                <a:tc>
                  <a:txBody>
                    <a:bodyPr/>
                    <a:lstStyle/>
                    <a:p>
                      <a:pPr algn="ctr">
                        <a:lnSpc>
                          <a:spcPct val="115000"/>
                        </a:lnSpc>
                        <a:spcAft>
                          <a:spcPts val="1000"/>
                        </a:spcAft>
                      </a:pPr>
                      <a:r>
                        <a:rPr lang="es-PE" sz="1800" b="1" dirty="0" smtClean="0">
                          <a:solidFill>
                            <a:schemeClr val="bg2">
                              <a:lumMod val="50000"/>
                            </a:schemeClr>
                          </a:solidFill>
                          <a:effectLst/>
                        </a:rPr>
                        <a:t>Potencial </a:t>
                      </a:r>
                      <a:r>
                        <a:rPr lang="es-PE" sz="1800" b="1" dirty="0">
                          <a:solidFill>
                            <a:schemeClr val="bg2">
                              <a:lumMod val="50000"/>
                            </a:schemeClr>
                          </a:solidFill>
                          <a:effectLst/>
                        </a:rPr>
                        <a:t>en baterías x energías </a:t>
                      </a:r>
                      <a:r>
                        <a:rPr lang="es-PE" sz="1800" b="1" dirty="0" smtClean="0">
                          <a:solidFill>
                            <a:schemeClr val="bg2">
                              <a:lumMod val="50000"/>
                            </a:schemeClr>
                          </a:solidFill>
                          <a:effectLst/>
                        </a:rPr>
                        <a:t>renovable    + Pe+ ”</a:t>
                      </a:r>
                      <a:endParaRPr lang="es-PE" sz="1800" b="1" dirty="0">
                        <a:solidFill>
                          <a:schemeClr val="bg2">
                            <a:lumMod val="50000"/>
                          </a:schemeClr>
                        </a:solidFill>
                        <a:effectLst/>
                        <a:latin typeface="Calibri"/>
                        <a:ea typeface="Calibri"/>
                        <a:cs typeface="Times New Roman"/>
                      </a:endParaRPr>
                    </a:p>
                  </a:txBody>
                  <a:tcPr/>
                </a:tc>
                <a:tc>
                  <a:txBody>
                    <a:bodyPr/>
                    <a:lstStyle/>
                    <a:p>
                      <a:pPr algn="ctr">
                        <a:lnSpc>
                          <a:spcPct val="115000"/>
                        </a:lnSpc>
                        <a:spcAft>
                          <a:spcPts val="1000"/>
                        </a:spcAft>
                      </a:pPr>
                      <a:r>
                        <a:rPr lang="es-PE" sz="1800" b="1" dirty="0" smtClean="0">
                          <a:solidFill>
                            <a:schemeClr val="accent1">
                              <a:lumMod val="75000"/>
                            </a:schemeClr>
                          </a:solidFill>
                          <a:effectLst/>
                        </a:rPr>
                        <a:t>Biodiversidad</a:t>
                      </a:r>
                      <a:r>
                        <a:rPr lang="es-PE" sz="1800" b="1" dirty="0">
                          <a:solidFill>
                            <a:schemeClr val="accent1">
                              <a:lumMod val="75000"/>
                            </a:schemeClr>
                          </a:solidFill>
                          <a:effectLst/>
                        </a:rPr>
                        <a:t>+ Energía </a:t>
                      </a:r>
                      <a:r>
                        <a:rPr lang="es-PE" sz="1800" b="1" dirty="0" smtClean="0">
                          <a:solidFill>
                            <a:schemeClr val="accent1">
                              <a:lumMod val="75000"/>
                            </a:schemeClr>
                          </a:solidFill>
                          <a:effectLst/>
                        </a:rPr>
                        <a:t>limpia  </a:t>
                      </a:r>
                      <a:r>
                        <a:rPr lang="el-GR" sz="1800" b="1" dirty="0" smtClean="0">
                          <a:solidFill>
                            <a:schemeClr val="accent1">
                              <a:lumMod val="75000"/>
                            </a:schemeClr>
                          </a:solidFill>
                          <a:effectLst/>
                          <a:latin typeface="Calibri"/>
                          <a:cs typeface="Calibri"/>
                        </a:rPr>
                        <a:t>Σ</a:t>
                      </a:r>
                      <a:r>
                        <a:rPr lang="es-PE" sz="1800" b="1" dirty="0" smtClean="0">
                          <a:solidFill>
                            <a:schemeClr val="accent1">
                              <a:lumMod val="75000"/>
                            </a:schemeClr>
                          </a:solidFill>
                          <a:effectLst/>
                          <a:latin typeface="Calibri"/>
                          <a:cs typeface="Calibri"/>
                        </a:rPr>
                        <a:t> </a:t>
                      </a:r>
                      <a:r>
                        <a:rPr lang="es-PE" sz="1800" b="1" dirty="0" smtClean="0">
                          <a:solidFill>
                            <a:schemeClr val="accent1">
                              <a:lumMod val="75000"/>
                            </a:schemeClr>
                          </a:solidFill>
                          <a:effectLst/>
                        </a:rPr>
                        <a:t>~ +2Pe </a:t>
                      </a:r>
                      <a:endParaRPr lang="es-PE" sz="1800" b="1" dirty="0">
                        <a:solidFill>
                          <a:schemeClr val="accent1">
                            <a:lumMod val="75000"/>
                          </a:schemeClr>
                        </a:solidFill>
                        <a:effectLst/>
                        <a:latin typeface="Calibri"/>
                        <a:ea typeface="Calibri"/>
                        <a:cs typeface="Times New Roman"/>
                      </a:endParaRPr>
                    </a:p>
                  </a:txBody>
                  <a:tcPr/>
                </a:tc>
              </a:tr>
              <a:tr h="1405960">
                <a:tc>
                  <a:txBody>
                    <a:bodyPr/>
                    <a:lstStyle/>
                    <a:p>
                      <a:pPr algn="ctr">
                        <a:lnSpc>
                          <a:spcPct val="115000"/>
                        </a:lnSpc>
                        <a:spcAft>
                          <a:spcPts val="1000"/>
                        </a:spcAft>
                      </a:pPr>
                      <a:r>
                        <a:rPr lang="es-PE" sz="1800" b="1" dirty="0" smtClean="0">
                          <a:solidFill>
                            <a:schemeClr val="accent1">
                              <a:lumMod val="75000"/>
                            </a:schemeClr>
                          </a:solidFill>
                          <a:effectLst/>
                        </a:rPr>
                        <a:t>Forzantes Humanos netos  w/m</a:t>
                      </a:r>
                      <a:r>
                        <a:rPr lang="es-PE" sz="1800" b="1" baseline="30000" dirty="0" smtClean="0">
                          <a:solidFill>
                            <a:schemeClr val="accent1">
                              <a:lumMod val="75000"/>
                            </a:schemeClr>
                          </a:solidFill>
                          <a:effectLst/>
                        </a:rPr>
                        <a:t>2</a:t>
                      </a:r>
                      <a:r>
                        <a:rPr lang="es-PE" sz="1800" b="1" dirty="0" smtClean="0">
                          <a:solidFill>
                            <a:schemeClr val="accent1">
                              <a:lumMod val="75000"/>
                            </a:schemeClr>
                          </a:solidFill>
                          <a:effectLst/>
                        </a:rPr>
                        <a:t>     </a:t>
                      </a:r>
                      <a:endParaRPr lang="es-PE" sz="1800" b="1" dirty="0">
                        <a:solidFill>
                          <a:schemeClr val="accent1">
                            <a:lumMod val="75000"/>
                          </a:schemeClr>
                        </a:solidFill>
                        <a:effectLst/>
                        <a:latin typeface="Calibri"/>
                        <a:ea typeface="Calibri"/>
                        <a:cs typeface="Times New Roman"/>
                      </a:endParaRPr>
                    </a:p>
                  </a:txBody>
                  <a:tcPr marL="0" marR="0" marT="0" marB="0"/>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u="none" cap="all" baseline="30000" dirty="0" err="1" smtClean="0">
                          <a:solidFill>
                            <a:srgbClr val="C00000"/>
                          </a:solidFill>
                          <a:effectLst/>
                        </a:rPr>
                        <a:t>agei</a:t>
                      </a:r>
                      <a:r>
                        <a:rPr lang="es-PE" sz="1800" b="1" u="none" dirty="0" err="1" smtClean="0">
                          <a:solidFill>
                            <a:srgbClr val="C00000"/>
                          </a:solidFill>
                          <a:effectLst/>
                        </a:rPr>
                        <a:t>F</a:t>
                      </a:r>
                      <a:r>
                        <a:rPr lang="es-PE" sz="1800" b="1" u="none" dirty="0" smtClean="0">
                          <a:solidFill>
                            <a:srgbClr val="C00000"/>
                          </a:solidFill>
                          <a:effectLst/>
                        </a:rPr>
                        <a:t>+ </a:t>
                      </a:r>
                      <a:r>
                        <a:rPr lang="es-PE" sz="1800" b="1" dirty="0" smtClean="0">
                          <a:solidFill>
                            <a:srgbClr val="C00000"/>
                          </a:solidFill>
                          <a:effectLst/>
                        </a:rPr>
                        <a:t>= 1 ª 2</a:t>
                      </a:r>
                      <a:r>
                        <a:rPr lang="es-PE" sz="1800" b="1" baseline="0" dirty="0" smtClean="0">
                          <a:solidFill>
                            <a:srgbClr val="C00000"/>
                          </a:solidFill>
                          <a:effectLst/>
                        </a:rPr>
                        <a:t> </a:t>
                      </a:r>
                      <a:r>
                        <a:rPr lang="es-PE" sz="1800" b="1" dirty="0" smtClean="0">
                          <a:solidFill>
                            <a:srgbClr val="C00000"/>
                          </a:solidFill>
                          <a:effectLst/>
                        </a:rPr>
                        <a:t>w/m</a:t>
                      </a:r>
                      <a:r>
                        <a:rPr lang="es-PE" sz="1800" b="1" baseline="30000" dirty="0" smtClean="0">
                          <a:solidFill>
                            <a:srgbClr val="C00000"/>
                          </a:solidFill>
                          <a:effectLst/>
                        </a:rPr>
                        <a:t>2</a:t>
                      </a:r>
                      <a:r>
                        <a:rPr lang="es-PE" sz="1800" b="1" dirty="0" smtClean="0">
                          <a:solidFill>
                            <a:srgbClr val="C00000"/>
                          </a:solidFill>
                          <a:effectLst/>
                        </a:rPr>
                        <a:t>      + ~80% del planeta deforestado  CUT          F´+ F”+ =&gt; ~ 2F+</a:t>
                      </a:r>
                      <a:endParaRPr lang="es-PE" sz="1800" b="1" dirty="0" smtClean="0">
                        <a:solidFill>
                          <a:srgbClr val="C00000"/>
                        </a:solidFill>
                        <a:effectLst/>
                        <a:latin typeface="+mn-lt"/>
                        <a:ea typeface="Calibri"/>
                        <a:cs typeface="Times New Roman"/>
                      </a:endParaRPr>
                    </a:p>
                  </a:txBody>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dirty="0" smtClean="0">
                          <a:solidFill>
                            <a:schemeClr val="accent3">
                              <a:lumMod val="50000"/>
                            </a:schemeClr>
                          </a:solidFill>
                          <a:effectLst/>
                        </a:rPr>
                        <a:t>Biodiversidad, fotosíntesis, </a:t>
                      </a:r>
                      <a:r>
                        <a:rPr lang="es-PE" sz="1800" b="1" baseline="0" dirty="0" smtClean="0">
                          <a:solidFill>
                            <a:schemeClr val="accent3">
                              <a:lumMod val="50000"/>
                            </a:schemeClr>
                          </a:solidFill>
                          <a:effectLst/>
                        </a:rPr>
                        <a:t>bosque</a:t>
                      </a:r>
                      <a:r>
                        <a:rPr lang="es-PE" sz="1800" b="1" dirty="0" smtClean="0">
                          <a:solidFill>
                            <a:schemeClr val="accent3">
                              <a:lumMod val="50000"/>
                            </a:schemeClr>
                          </a:solidFill>
                          <a:effectLst/>
                        </a:rPr>
                        <a:t>, agua condensada    Flujo de energía F´–                   </a:t>
                      </a:r>
                      <a:endParaRPr lang="es-PE" sz="1800" b="1" dirty="0" smtClean="0">
                        <a:solidFill>
                          <a:schemeClr val="accent3">
                            <a:lumMod val="50000"/>
                          </a:schemeClr>
                        </a:solidFill>
                        <a:effectLst/>
                        <a:latin typeface="+mn-lt"/>
                        <a:ea typeface="Calibri"/>
                        <a:cs typeface="Times New Roman"/>
                      </a:endParaRPr>
                    </a:p>
                  </a:txBody>
                  <a:tcPr marL="0" marR="0" marT="0" marB="0"/>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dirty="0" smtClean="0">
                          <a:solidFill>
                            <a:schemeClr val="bg2">
                              <a:lumMod val="50000"/>
                            </a:schemeClr>
                          </a:solidFill>
                          <a:effectLst/>
                        </a:rPr>
                        <a:t>conversión d energía renovable y almacén en baterías, tanques F”– </a:t>
                      </a:r>
                      <a:endParaRPr lang="es-PE" sz="1800" b="1" dirty="0" smtClean="0">
                        <a:solidFill>
                          <a:schemeClr val="bg2">
                            <a:lumMod val="50000"/>
                          </a:schemeClr>
                        </a:solidFill>
                        <a:effectLst/>
                        <a:latin typeface="+mn-lt"/>
                        <a:ea typeface="Calibri"/>
                        <a:cs typeface="Times New Roman"/>
                      </a:endParaRPr>
                    </a:p>
                  </a:txBody>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dirty="0" smtClean="0">
                          <a:solidFill>
                            <a:schemeClr val="accent1">
                              <a:lumMod val="75000"/>
                            </a:schemeClr>
                          </a:solidFill>
                          <a:effectLst/>
                        </a:rPr>
                        <a:t>Temperados Enfriamiento  </a:t>
                      </a:r>
                      <a:r>
                        <a:rPr lang="el-GR" sz="1800" b="1" dirty="0" smtClean="0">
                          <a:solidFill>
                            <a:schemeClr val="accent1">
                              <a:lumMod val="75000"/>
                            </a:schemeClr>
                          </a:solidFill>
                          <a:effectLst/>
                        </a:rPr>
                        <a:t>Σ</a:t>
                      </a:r>
                      <a:r>
                        <a:rPr lang="es-PE" sz="1800" b="1" dirty="0" smtClean="0">
                          <a:solidFill>
                            <a:schemeClr val="accent1">
                              <a:lumMod val="75000"/>
                            </a:schemeClr>
                          </a:solidFill>
                          <a:effectLst/>
                        </a:rPr>
                        <a:t>~ = F´– F”– = 2F– =~ </a:t>
                      </a:r>
                      <a:r>
                        <a:rPr lang="es-PE" sz="1800" b="1" dirty="0" smtClean="0">
                          <a:solidFill>
                            <a:schemeClr val="accent1">
                              <a:lumMod val="50000"/>
                            </a:schemeClr>
                          </a:solidFill>
                          <a:effectLst/>
                        </a:rPr>
                        <a:t>–</a:t>
                      </a:r>
                      <a:r>
                        <a:rPr lang="es-PE" sz="1800" b="1" dirty="0" smtClean="0">
                          <a:solidFill>
                            <a:srgbClr val="C00000"/>
                          </a:solidFill>
                          <a:effectLst/>
                        </a:rPr>
                        <a:t>2F+</a:t>
                      </a:r>
                      <a:endParaRPr lang="es-PE" sz="1800" b="1" dirty="0" smtClean="0">
                        <a:solidFill>
                          <a:srgbClr val="C00000"/>
                        </a:solidFill>
                        <a:effectLst/>
                        <a:latin typeface="+mn-lt"/>
                        <a:ea typeface="Calibri"/>
                        <a:cs typeface="Times New Roman"/>
                      </a:endParaRPr>
                    </a:p>
                  </a:txBody>
                  <a:tcPr/>
                </a:tc>
              </a:tr>
              <a:tr h="1078219">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dirty="0" smtClean="0">
                          <a:solidFill>
                            <a:schemeClr val="accent1">
                              <a:lumMod val="75000"/>
                            </a:schemeClr>
                          </a:solidFill>
                          <a:effectLst/>
                        </a:rPr>
                        <a:t>Acciones humanas </a:t>
                      </a:r>
                      <a:r>
                        <a:rPr lang="es-PE" sz="1400" b="1" dirty="0" smtClean="0">
                          <a:solidFill>
                            <a:schemeClr val="accent1">
                              <a:lumMod val="75000"/>
                            </a:schemeClr>
                          </a:solidFill>
                          <a:effectLst/>
                        </a:rPr>
                        <a:t>Jh; Nms,</a:t>
                      </a:r>
                      <a:r>
                        <a:rPr lang="es-PE" sz="1400" b="1" baseline="0" dirty="0" smtClean="0">
                          <a:solidFill>
                            <a:schemeClr val="accent1">
                              <a:lumMod val="75000"/>
                            </a:schemeClr>
                          </a:solidFill>
                          <a:effectLst/>
                        </a:rPr>
                        <a:t> Ws</a:t>
                      </a:r>
                      <a:r>
                        <a:rPr lang="es-PE" sz="1400" b="1" baseline="30000" dirty="0" smtClean="0">
                          <a:solidFill>
                            <a:schemeClr val="accent1">
                              <a:lumMod val="75000"/>
                            </a:schemeClr>
                          </a:solidFill>
                          <a:effectLst/>
                        </a:rPr>
                        <a:t>2</a:t>
                      </a:r>
                      <a:endParaRPr lang="es-PE" sz="1400" b="1" baseline="30000" dirty="0">
                        <a:solidFill>
                          <a:schemeClr val="accent1">
                            <a:lumMod val="75000"/>
                          </a:schemeClr>
                        </a:solidFill>
                        <a:effectLst/>
                        <a:latin typeface="Calibri"/>
                        <a:ea typeface="Calibri"/>
                        <a:cs typeface="Times New Roman"/>
                      </a:endParaRPr>
                    </a:p>
                  </a:txBody>
                  <a:tcPr marL="0" marR="0" marT="0" marB="0"/>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dirty="0" smtClean="0">
                          <a:solidFill>
                            <a:srgbClr val="C00000"/>
                          </a:solidFill>
                          <a:effectLst/>
                        </a:rPr>
                        <a:t>Quema de fósiles    + Deforestación  +     ~ 2 A+ </a:t>
                      </a:r>
                      <a:endParaRPr lang="es-PE" sz="1800" b="1" dirty="0" smtClean="0">
                        <a:solidFill>
                          <a:srgbClr val="C00000"/>
                        </a:solidFill>
                        <a:effectLst/>
                        <a:latin typeface="+mn-lt"/>
                        <a:ea typeface="Calibri"/>
                        <a:cs typeface="Times New Roman"/>
                      </a:endParaRPr>
                    </a:p>
                  </a:txBody>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dirty="0" smtClean="0">
                          <a:solidFill>
                            <a:schemeClr val="accent3">
                              <a:lumMod val="50000"/>
                            </a:schemeClr>
                          </a:solidFill>
                          <a:effectLst/>
                        </a:rPr>
                        <a:t>Restauración de la Naturaleza                 A–´ </a:t>
                      </a:r>
                      <a:endParaRPr lang="es-PE" sz="1800" b="1" dirty="0" smtClean="0">
                        <a:solidFill>
                          <a:schemeClr val="accent3">
                            <a:lumMod val="50000"/>
                          </a:schemeClr>
                        </a:solidFill>
                        <a:effectLst/>
                        <a:latin typeface="+mn-lt"/>
                        <a:ea typeface="Calibri"/>
                        <a:cs typeface="Times New Roman"/>
                      </a:endParaRPr>
                    </a:p>
                  </a:txBody>
                  <a:tcPr marL="0" marR="0" marT="0" marB="0"/>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dirty="0" smtClean="0">
                          <a:solidFill>
                            <a:schemeClr val="bg2">
                              <a:lumMod val="50000"/>
                            </a:schemeClr>
                          </a:solidFill>
                          <a:effectLst/>
                        </a:rPr>
                        <a:t>Implementación de sistemas renovables A–” </a:t>
                      </a:r>
                      <a:endParaRPr lang="es-PE" sz="1800" b="1" dirty="0" smtClean="0">
                        <a:solidFill>
                          <a:schemeClr val="bg2">
                            <a:lumMod val="50000"/>
                          </a:schemeClr>
                        </a:solidFill>
                        <a:effectLst/>
                        <a:latin typeface="+mn-lt"/>
                        <a:ea typeface="Calibri"/>
                        <a:cs typeface="Times New Roman"/>
                      </a:endParaRPr>
                    </a:p>
                  </a:txBody>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dirty="0" smtClean="0">
                          <a:solidFill>
                            <a:schemeClr val="accent1">
                              <a:lumMod val="75000"/>
                            </a:schemeClr>
                          </a:solidFill>
                          <a:effectLst/>
                        </a:rPr>
                        <a:t>COMPENSADO                  2D+ R + C ~= ~  0 = 2A+ A–´ A–”     </a:t>
                      </a:r>
                      <a:endParaRPr lang="es-PE" sz="1800" b="1" dirty="0" smtClean="0">
                        <a:solidFill>
                          <a:schemeClr val="accent1">
                            <a:lumMod val="75000"/>
                          </a:schemeClr>
                        </a:solidFill>
                        <a:effectLst/>
                        <a:latin typeface="+mn-lt"/>
                        <a:ea typeface="Calibri"/>
                        <a:cs typeface="Times New Roman"/>
                      </a:endParaRPr>
                    </a:p>
                  </a:txBody>
                  <a:tcPr/>
                </a:tc>
              </a:tr>
            </a:tbl>
          </a:graphicData>
        </a:graphic>
      </p:graphicFrame>
      <p:sp>
        <p:nvSpPr>
          <p:cNvPr id="5" name="4 Rectángulo"/>
          <p:cNvSpPr/>
          <p:nvPr/>
        </p:nvSpPr>
        <p:spPr>
          <a:xfrm>
            <a:off x="0" y="5934670"/>
            <a:ext cx="9144000" cy="923330"/>
          </a:xfrm>
          <a:prstGeom prst="rect">
            <a:avLst/>
          </a:prstGeom>
        </p:spPr>
        <p:txBody>
          <a:bodyPr wrap="square">
            <a:spAutoFit/>
          </a:bodyPr>
          <a:lstStyle/>
          <a:p>
            <a:pPr algn="ctr"/>
            <a:r>
              <a:rPr lang="es-PE" i="1" dirty="0" smtClean="0"/>
              <a:t>Donde: A Acción </a:t>
            </a:r>
            <a:r>
              <a:rPr lang="es-PE" i="1" dirty="0" err="1" smtClean="0"/>
              <a:t>Js</a:t>
            </a:r>
            <a:r>
              <a:rPr lang="es-PE" i="1" dirty="0" smtClean="0"/>
              <a:t> (Nms) / Ce energía cinética en J, Julios / </a:t>
            </a:r>
            <a:r>
              <a:rPr lang="es-PE" i="1" dirty="0"/>
              <a:t>Pe energía </a:t>
            </a:r>
            <a:r>
              <a:rPr lang="es-PE" i="1" dirty="0" smtClean="0"/>
              <a:t>potencial en J  / m metro   </a:t>
            </a:r>
          </a:p>
          <a:p>
            <a:pPr algn="ctr"/>
            <a:r>
              <a:rPr lang="es-PE" i="1" dirty="0"/>
              <a:t>h hora </a:t>
            </a:r>
            <a:r>
              <a:rPr lang="en-US" i="1" dirty="0" smtClean="0"/>
              <a:t>Δ</a:t>
            </a:r>
            <a:r>
              <a:rPr lang="es-PE" i="1" dirty="0" smtClean="0"/>
              <a:t>t intervalo </a:t>
            </a:r>
            <a:r>
              <a:rPr lang="es-PE" i="1" dirty="0"/>
              <a:t>temporal d </a:t>
            </a:r>
            <a:r>
              <a:rPr lang="es-PE" i="1" dirty="0" smtClean="0"/>
              <a:t>observación en s segundos // </a:t>
            </a:r>
            <a:r>
              <a:rPr lang="es-PE" i="1" dirty="0"/>
              <a:t>F forzamiento en W/m</a:t>
            </a:r>
            <a:r>
              <a:rPr lang="es-PE" i="1" baseline="30000" dirty="0"/>
              <a:t>2</a:t>
            </a:r>
            <a:r>
              <a:rPr lang="es-PE" i="1" dirty="0"/>
              <a:t>  (Watt=J/s) </a:t>
            </a:r>
            <a:r>
              <a:rPr lang="es-PE" i="1" dirty="0" smtClean="0"/>
              <a:t> </a:t>
            </a:r>
          </a:p>
          <a:p>
            <a:pPr algn="ctr"/>
            <a:r>
              <a:rPr lang="es-PE" i="1" dirty="0"/>
              <a:t>Deudas + Restauración + Compensación </a:t>
            </a:r>
            <a:r>
              <a:rPr lang="es-PE" i="1" dirty="0" smtClean="0"/>
              <a:t> [D </a:t>
            </a:r>
            <a:r>
              <a:rPr lang="es-PE" i="1" dirty="0"/>
              <a:t>+ R + C </a:t>
            </a:r>
            <a:r>
              <a:rPr lang="es-PE" i="1" dirty="0" smtClean="0"/>
              <a:t>= ~0[   ///  CUT Cambio de Usos en la Tierra</a:t>
            </a:r>
            <a:endParaRPr lang="es-PE" i="1" dirty="0"/>
          </a:p>
        </p:txBody>
      </p:sp>
      <p:graphicFrame>
        <p:nvGraphicFramePr>
          <p:cNvPr id="7" name="6 Tabla"/>
          <p:cNvGraphicFramePr>
            <a:graphicFrameLocks noGrp="1"/>
          </p:cNvGraphicFramePr>
          <p:nvPr>
            <p:extLst>
              <p:ext uri="{D42A27DB-BD31-4B8C-83A1-F6EECF244321}">
                <p14:modId xmlns:p14="http://schemas.microsoft.com/office/powerpoint/2010/main" val="1223008352"/>
              </p:ext>
            </p:extLst>
          </p:nvPr>
        </p:nvGraphicFramePr>
        <p:xfrm>
          <a:off x="35496" y="5157192"/>
          <a:ext cx="9121513" cy="792088"/>
        </p:xfrm>
        <a:graphic>
          <a:graphicData uri="http://schemas.openxmlformats.org/drawingml/2006/table">
            <a:tbl>
              <a:tblPr firstRow="1" bandRow="1">
                <a:tableStyleId>{5C22544A-7EE6-4342-B048-85BDC9FD1C3A}</a:tableStyleId>
              </a:tblPr>
              <a:tblGrid>
                <a:gridCol w="1073633"/>
                <a:gridCol w="8047880"/>
              </a:tblGrid>
              <a:tr h="792088">
                <a:tc>
                  <a:txBody>
                    <a:bodyPr/>
                    <a:lstStyle/>
                    <a:p>
                      <a:pPr algn="ctr">
                        <a:lnSpc>
                          <a:spcPct val="115000"/>
                        </a:lnSpc>
                        <a:spcAft>
                          <a:spcPts val="1000"/>
                        </a:spcAft>
                      </a:pPr>
                      <a:r>
                        <a:rPr lang="es-PE" sz="1800" b="1" i="1" dirty="0" smtClean="0">
                          <a:solidFill>
                            <a:schemeClr val="tx1"/>
                          </a:solidFill>
                          <a:effectLst/>
                        </a:rPr>
                        <a:t>– </a:t>
                      </a:r>
                      <a:r>
                        <a:rPr lang="es-PE" sz="1800" b="1" i="1" dirty="0" smtClean="0">
                          <a:effectLst/>
                        </a:rPr>
                        <a:t>A+           + A</a:t>
                      </a:r>
                      <a:r>
                        <a:rPr lang="es-PE" sz="1800" b="1" i="1" dirty="0" smtClean="0">
                          <a:solidFill>
                            <a:schemeClr val="tx1"/>
                          </a:solidFill>
                          <a:effectLst/>
                        </a:rPr>
                        <a:t>–              </a:t>
                      </a:r>
                      <a:endParaRPr lang="es-PE" sz="1800" b="1" i="1" dirty="0">
                        <a:effectLst/>
                        <a:latin typeface="Calibri"/>
                        <a:ea typeface="Calibri"/>
                        <a:cs typeface="Times New Roman"/>
                      </a:endParaRPr>
                    </a:p>
                  </a:txBody>
                  <a:tcPr marL="0" marR="0" marT="0" marB="0"/>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dirty="0" smtClean="0">
                          <a:effectLst/>
                        </a:rPr>
                        <a:t>Principio de Acción Mínima :  ~ 0 ≤ </a:t>
                      </a:r>
                      <a:r>
                        <a:rPr lang="es-PE" sz="1800" b="1" i="1" dirty="0" smtClean="0">
                          <a:effectLst/>
                        </a:rPr>
                        <a:t>A</a:t>
                      </a:r>
                      <a:r>
                        <a:rPr lang="es-PE" sz="1800" b="1" dirty="0" smtClean="0">
                          <a:effectLst/>
                        </a:rPr>
                        <a:t> = </a:t>
                      </a:r>
                      <a:r>
                        <a:rPr lang="en-US" sz="1800" b="1" dirty="0" smtClean="0">
                          <a:effectLst/>
                        </a:rPr>
                        <a:t>Σ </a:t>
                      </a:r>
                      <a:r>
                        <a:rPr lang="es-PE" sz="1800" b="1" dirty="0" smtClean="0">
                          <a:effectLst/>
                        </a:rPr>
                        <a:t>[ Ke – Pe ].</a:t>
                      </a:r>
                      <a:r>
                        <a:rPr lang="en-US" sz="1800" b="1" dirty="0" smtClean="0">
                          <a:effectLst/>
                        </a:rPr>
                        <a:t>Δ</a:t>
                      </a:r>
                      <a:r>
                        <a:rPr lang="es-PE" sz="1800" b="1" dirty="0" smtClean="0">
                          <a:effectLst/>
                        </a:rPr>
                        <a:t>t ; </a:t>
                      </a:r>
                      <a:r>
                        <a:rPr lang="es-PE" sz="1800" b="1" baseline="0" dirty="0" smtClean="0">
                          <a:effectLst/>
                        </a:rPr>
                        <a:t>E</a:t>
                      </a:r>
                      <a:r>
                        <a:rPr lang="es-PE" sz="1800" b="1" baseline="30000" dirty="0" smtClean="0">
                          <a:effectLst/>
                        </a:rPr>
                        <a:t>2</a:t>
                      </a:r>
                      <a:r>
                        <a:rPr lang="es-PE" sz="1800" b="1" baseline="0" dirty="0" smtClean="0">
                          <a:effectLst/>
                        </a:rPr>
                        <a:t>P en </a:t>
                      </a:r>
                      <a:r>
                        <a:rPr lang="es-PE" sz="1800" b="1" dirty="0" smtClean="0">
                          <a:effectLst/>
                        </a:rPr>
                        <a:t>CC</a:t>
                      </a:r>
                      <a:r>
                        <a:rPr lang="es-PE" sz="1800" b="1" baseline="0" dirty="0" smtClean="0">
                          <a:effectLst/>
                        </a:rPr>
                        <a:t> </a:t>
                      </a:r>
                      <a:r>
                        <a:rPr lang="es-PE" sz="1800" b="1" dirty="0" smtClean="0">
                          <a:effectLst/>
                        </a:rPr>
                        <a:t>~</a:t>
                      </a:r>
                      <a:r>
                        <a:rPr lang="es-PE" sz="1800" b="1" baseline="0" dirty="0" smtClean="0">
                          <a:effectLst/>
                        </a:rPr>
                        <a:t> </a:t>
                      </a:r>
                      <a:r>
                        <a:rPr lang="es-PE" sz="1800" b="1" dirty="0" smtClean="0">
                          <a:effectLst/>
                        </a:rPr>
                        <a:t>– </a:t>
                      </a:r>
                      <a:r>
                        <a:rPr lang="es-PE" sz="1800" b="1" i="1" dirty="0" smtClean="0">
                          <a:effectLst/>
                        </a:rPr>
                        <a:t>A</a:t>
                      </a:r>
                      <a:r>
                        <a:rPr lang="es-PE" sz="1800" b="1" dirty="0" smtClean="0">
                          <a:effectLst/>
                        </a:rPr>
                        <a:t>+ y + </a:t>
                      </a:r>
                      <a:r>
                        <a:rPr lang="es-PE" sz="1800" b="1" i="1" dirty="0" smtClean="0">
                          <a:effectLst/>
                        </a:rPr>
                        <a:t>A</a:t>
                      </a:r>
                      <a:r>
                        <a:rPr lang="es-PE" sz="1800" b="1" dirty="0" smtClean="0">
                          <a:effectLst/>
                        </a:rPr>
                        <a:t>– </a:t>
                      </a:r>
                      <a:r>
                        <a:rPr lang="es-PE" sz="2000" b="1" dirty="0" smtClean="0">
                          <a:solidFill>
                            <a:srgbClr val="FFFF00"/>
                          </a:solidFill>
                          <a:effectLst/>
                        </a:rPr>
                        <a:t>Ecológico  sistema transactivo  d  energías  flujos  acciones  &amp;  materiales</a:t>
                      </a:r>
                      <a:endParaRPr lang="es-PE" sz="2000" b="1" dirty="0">
                        <a:solidFill>
                          <a:schemeClr val="tx1"/>
                        </a:solidFill>
                        <a:effectLst/>
                        <a:latin typeface="Calibri"/>
                        <a:ea typeface="Calibri"/>
                        <a:cs typeface="Times New Roman"/>
                      </a:endParaRPr>
                    </a:p>
                  </a:txBody>
                  <a:tcPr/>
                </a:tc>
              </a:tr>
            </a:tbl>
          </a:graphicData>
        </a:graphic>
      </p:graphicFrame>
    </p:spTree>
    <p:extLst>
      <p:ext uri="{BB962C8B-B14F-4D97-AF65-F5344CB8AC3E}">
        <p14:creationId xmlns:p14="http://schemas.microsoft.com/office/powerpoint/2010/main" val="13937312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62130" y="2130425"/>
            <a:ext cx="7772400" cy="1470025"/>
          </a:xfrm>
        </p:spPr>
        <p:txBody>
          <a:bodyPr/>
          <a:lstStyle/>
          <a:p>
            <a:endParaRPr lang="es-PE" dirty="0"/>
          </a:p>
        </p:txBody>
      </p:sp>
      <p:sp>
        <p:nvSpPr>
          <p:cNvPr id="3" name="2 Subtítulo"/>
          <p:cNvSpPr>
            <a:spLocks noGrp="1"/>
          </p:cNvSpPr>
          <p:nvPr>
            <p:ph type="subTitle" idx="1"/>
          </p:nvPr>
        </p:nvSpPr>
        <p:spPr>
          <a:xfrm>
            <a:off x="1447930" y="3886200"/>
            <a:ext cx="6400800" cy="1752600"/>
          </a:xfrm>
        </p:spPr>
        <p:txBody>
          <a:bodyPr/>
          <a:lstStyle/>
          <a:p>
            <a:endParaRPr lang="es-PE"/>
          </a:p>
        </p:txBody>
      </p:sp>
      <p:graphicFrame>
        <p:nvGraphicFramePr>
          <p:cNvPr id="4" name="3 Tabla"/>
          <p:cNvGraphicFramePr>
            <a:graphicFrameLocks noGrp="1"/>
          </p:cNvGraphicFramePr>
          <p:nvPr>
            <p:extLst>
              <p:ext uri="{D42A27DB-BD31-4B8C-83A1-F6EECF244321}">
                <p14:modId xmlns:p14="http://schemas.microsoft.com/office/powerpoint/2010/main" val="401606828"/>
              </p:ext>
            </p:extLst>
          </p:nvPr>
        </p:nvGraphicFramePr>
        <p:xfrm>
          <a:off x="0" y="44624"/>
          <a:ext cx="9180512" cy="5072855"/>
        </p:xfrm>
        <a:graphic>
          <a:graphicData uri="http://schemas.openxmlformats.org/drawingml/2006/table">
            <a:tbl>
              <a:tblPr firstRow="1" bandRow="1">
                <a:tableStyleId>{5C22544A-7EE6-4342-B048-85BDC9FD1C3A}</a:tableStyleId>
              </a:tblPr>
              <a:tblGrid>
                <a:gridCol w="1097574"/>
                <a:gridCol w="2053071"/>
                <a:gridCol w="2127154"/>
                <a:gridCol w="2171208"/>
                <a:gridCol w="1731505"/>
              </a:tblGrid>
              <a:tr h="750479">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dirty="0" err="1" smtClean="0">
                          <a:solidFill>
                            <a:srgbClr val="FFC000"/>
                          </a:solidFill>
                          <a:effectLst/>
                        </a:rPr>
                        <a:t>Phyical</a:t>
                      </a:r>
                      <a:r>
                        <a:rPr lang="es-PE" sz="1800" b="1" dirty="0" smtClean="0">
                          <a:solidFill>
                            <a:srgbClr val="FFC000"/>
                          </a:solidFill>
                          <a:effectLst/>
                        </a:rPr>
                        <a:t>  CC</a:t>
                      </a:r>
                      <a:r>
                        <a:rPr lang="es-PE" sz="1800" b="1" baseline="0" dirty="0" smtClean="0">
                          <a:solidFill>
                            <a:srgbClr val="FFC000"/>
                          </a:solidFill>
                          <a:effectLst/>
                          <a:latin typeface="+mn-lt"/>
                          <a:cs typeface="Times New Roman"/>
                        </a:rPr>
                        <a:t> </a:t>
                      </a:r>
                      <a:r>
                        <a:rPr lang="es-PE" sz="1800" b="1" dirty="0" err="1" smtClean="0">
                          <a:solidFill>
                            <a:srgbClr val="FFC000"/>
                          </a:solidFill>
                          <a:effectLst/>
                        </a:rPr>
                        <a:t>Index</a:t>
                      </a:r>
                      <a:endParaRPr lang="es-PE" sz="1800" b="1" dirty="0">
                        <a:solidFill>
                          <a:srgbClr val="FFC000"/>
                        </a:solidFill>
                        <a:effectLst/>
                        <a:latin typeface="Calibri"/>
                        <a:ea typeface="Calibri"/>
                        <a:cs typeface="Times New Roman"/>
                      </a:endParaRPr>
                    </a:p>
                  </a:txBody>
                  <a:tcPr marL="0" marR="0" marT="0" marB="0"/>
                </a:tc>
                <a:tc>
                  <a:txBody>
                    <a:bodyPr/>
                    <a:lstStyle/>
                    <a:p>
                      <a:pPr algn="ctr">
                        <a:lnSpc>
                          <a:spcPct val="115000"/>
                        </a:lnSpc>
                        <a:spcAft>
                          <a:spcPts val="1000"/>
                        </a:spcAft>
                      </a:pPr>
                      <a:r>
                        <a:rPr lang="es-PE" sz="1800" b="1" dirty="0" err="1" smtClean="0">
                          <a:solidFill>
                            <a:srgbClr val="FFC000"/>
                          </a:solidFill>
                          <a:effectLst/>
                        </a:rPr>
                        <a:t>Ecologics</a:t>
                      </a:r>
                      <a:r>
                        <a:rPr lang="es-PE" sz="1800" b="1" dirty="0" smtClean="0">
                          <a:solidFill>
                            <a:srgbClr val="FFC000"/>
                          </a:solidFill>
                          <a:effectLst/>
                        </a:rPr>
                        <a:t> </a:t>
                      </a:r>
                      <a:r>
                        <a:rPr lang="es-PE" sz="1800" b="1" u="sng" dirty="0" err="1" smtClean="0">
                          <a:solidFill>
                            <a:srgbClr val="FFC000"/>
                          </a:solidFill>
                          <a:effectLst/>
                        </a:rPr>
                        <a:t>D</a:t>
                      </a:r>
                      <a:r>
                        <a:rPr lang="es-PE" sz="1800" b="1" dirty="0" err="1" smtClean="0">
                          <a:solidFill>
                            <a:srgbClr val="FFC000"/>
                          </a:solidFill>
                          <a:effectLst/>
                        </a:rPr>
                        <a:t>ebts</a:t>
                      </a:r>
                      <a:r>
                        <a:rPr lang="es-PE" sz="1800" b="1" dirty="0" smtClean="0">
                          <a:solidFill>
                            <a:srgbClr val="FFC000"/>
                          </a:solidFill>
                          <a:effectLst/>
                        </a:rPr>
                        <a:t>     </a:t>
                      </a:r>
                      <a:r>
                        <a:rPr lang="es-PE" sz="1800" b="1" dirty="0" err="1" smtClean="0">
                          <a:solidFill>
                            <a:srgbClr val="FFC000"/>
                          </a:solidFill>
                          <a:effectLst/>
                        </a:rPr>
                        <a:t>to</a:t>
                      </a:r>
                      <a:r>
                        <a:rPr lang="es-PE" sz="1800" b="1" dirty="0" smtClean="0">
                          <a:solidFill>
                            <a:srgbClr val="FFC000"/>
                          </a:solidFill>
                          <a:effectLst/>
                        </a:rPr>
                        <a:t> </a:t>
                      </a:r>
                      <a:r>
                        <a:rPr lang="es-PE" sz="1800" b="1" dirty="0" err="1" smtClean="0">
                          <a:solidFill>
                            <a:srgbClr val="FFC000"/>
                          </a:solidFill>
                          <a:effectLst/>
                        </a:rPr>
                        <a:t>Compensate</a:t>
                      </a:r>
                      <a:endParaRPr lang="es-PE" sz="1800" b="1" dirty="0">
                        <a:solidFill>
                          <a:srgbClr val="FFC000"/>
                        </a:solidFill>
                        <a:effectLst/>
                        <a:latin typeface="Calibri"/>
                        <a:ea typeface="Calibri"/>
                        <a:cs typeface="Times New Roman"/>
                      </a:endParaRPr>
                    </a:p>
                  </a:txBody>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dirty="0" err="1" smtClean="0">
                          <a:solidFill>
                            <a:schemeClr val="accent3">
                              <a:lumMod val="60000"/>
                              <a:lumOff val="40000"/>
                            </a:schemeClr>
                          </a:solidFill>
                          <a:effectLst/>
                        </a:rPr>
                        <a:t>Certified</a:t>
                      </a:r>
                      <a:r>
                        <a:rPr lang="es-PE" sz="1800" b="1" dirty="0" smtClean="0">
                          <a:solidFill>
                            <a:schemeClr val="accent3">
                              <a:lumMod val="60000"/>
                              <a:lumOff val="40000"/>
                            </a:schemeClr>
                          </a:solidFill>
                          <a:effectLst/>
                        </a:rPr>
                        <a:t> </a:t>
                      </a:r>
                      <a:r>
                        <a:rPr lang="es-PE" sz="1800" b="1" baseline="0" dirty="0" smtClean="0">
                          <a:solidFill>
                            <a:schemeClr val="accent3">
                              <a:lumMod val="60000"/>
                              <a:lumOff val="40000"/>
                            </a:schemeClr>
                          </a:solidFill>
                          <a:effectLst/>
                        </a:rPr>
                        <a:t>    </a:t>
                      </a:r>
                      <a:r>
                        <a:rPr lang="es-PE" sz="1800" b="1" dirty="0" smtClean="0">
                          <a:solidFill>
                            <a:schemeClr val="accent3">
                              <a:lumMod val="60000"/>
                              <a:lumOff val="40000"/>
                            </a:schemeClr>
                          </a:solidFill>
                          <a:effectLst/>
                        </a:rPr>
                        <a:t> </a:t>
                      </a:r>
                      <a:r>
                        <a:rPr lang="es-PE" sz="1800" b="1" u="sng" dirty="0" err="1" smtClean="0">
                          <a:solidFill>
                            <a:schemeClr val="accent3">
                              <a:lumMod val="60000"/>
                              <a:lumOff val="40000"/>
                            </a:schemeClr>
                          </a:solidFill>
                          <a:effectLst/>
                        </a:rPr>
                        <a:t>R</a:t>
                      </a:r>
                      <a:r>
                        <a:rPr lang="es-PE" sz="1800" b="1" dirty="0" err="1" smtClean="0">
                          <a:solidFill>
                            <a:schemeClr val="accent3">
                              <a:lumMod val="60000"/>
                              <a:lumOff val="40000"/>
                            </a:schemeClr>
                          </a:solidFill>
                          <a:effectLst/>
                        </a:rPr>
                        <a:t>estoration</a:t>
                      </a:r>
                      <a:endParaRPr lang="es-PE" sz="1800" b="1" dirty="0">
                        <a:solidFill>
                          <a:schemeClr val="accent3">
                            <a:lumMod val="60000"/>
                            <a:lumOff val="40000"/>
                          </a:schemeClr>
                        </a:solidFill>
                        <a:effectLst/>
                        <a:latin typeface="Calibri"/>
                        <a:ea typeface="Calibri"/>
                        <a:cs typeface="Times New Roman"/>
                      </a:endParaRPr>
                    </a:p>
                  </a:txBody>
                  <a:tcPr marL="0" marR="0" marT="0" marB="0"/>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u="sng" dirty="0" err="1" smtClean="0">
                          <a:solidFill>
                            <a:schemeClr val="accent3">
                              <a:lumMod val="60000"/>
                              <a:lumOff val="40000"/>
                            </a:schemeClr>
                          </a:solidFill>
                          <a:effectLst/>
                        </a:rPr>
                        <a:t>C</a:t>
                      </a:r>
                      <a:r>
                        <a:rPr lang="es-PE" sz="1800" b="1" dirty="0" err="1" smtClean="0">
                          <a:solidFill>
                            <a:schemeClr val="accent3">
                              <a:lumMod val="60000"/>
                              <a:lumOff val="40000"/>
                            </a:schemeClr>
                          </a:solidFill>
                          <a:effectLst/>
                        </a:rPr>
                        <a:t>ompensation</a:t>
                      </a:r>
                      <a:r>
                        <a:rPr lang="es-PE" sz="1800" b="1" dirty="0" smtClean="0">
                          <a:solidFill>
                            <a:schemeClr val="accent3">
                              <a:lumMod val="60000"/>
                              <a:lumOff val="40000"/>
                            </a:schemeClr>
                          </a:solidFill>
                          <a:effectLst/>
                        </a:rPr>
                        <a:t> of    </a:t>
                      </a:r>
                      <a:r>
                        <a:rPr lang="es-PE" sz="1800" b="1" dirty="0" err="1" smtClean="0">
                          <a:solidFill>
                            <a:schemeClr val="accent3">
                              <a:lumMod val="60000"/>
                              <a:lumOff val="40000"/>
                            </a:schemeClr>
                          </a:solidFill>
                          <a:effectLst/>
                        </a:rPr>
                        <a:t>Ecologycal-Debts</a:t>
                      </a:r>
                      <a:endParaRPr lang="es-PE" sz="1800" b="1" i="1" dirty="0">
                        <a:solidFill>
                          <a:schemeClr val="accent3">
                            <a:lumMod val="60000"/>
                            <a:lumOff val="40000"/>
                          </a:schemeClr>
                        </a:solidFill>
                        <a:effectLst/>
                        <a:latin typeface="Calibri"/>
                        <a:ea typeface="Calibri"/>
                        <a:cs typeface="Times New Roman"/>
                      </a:endParaRPr>
                    </a:p>
                  </a:txBody>
                  <a:tcPr/>
                </a:tc>
                <a:tc>
                  <a:txBody>
                    <a:bodyPr/>
                    <a:lstStyle/>
                    <a:p>
                      <a:pPr algn="ctr">
                        <a:lnSpc>
                          <a:spcPct val="115000"/>
                        </a:lnSpc>
                        <a:spcAft>
                          <a:spcPts val="1000"/>
                        </a:spcAft>
                      </a:pPr>
                      <a:r>
                        <a:rPr lang="es-PE" sz="1800" b="1" dirty="0" err="1" smtClean="0">
                          <a:solidFill>
                            <a:srgbClr val="FFFF00"/>
                          </a:solidFill>
                          <a:effectLst/>
                        </a:rPr>
                        <a:t>Ecologyc</a:t>
                      </a:r>
                      <a:r>
                        <a:rPr lang="es-PE" sz="1800" b="1" dirty="0" smtClean="0">
                          <a:solidFill>
                            <a:srgbClr val="FFFF00"/>
                          </a:solidFill>
                          <a:effectLst/>
                        </a:rPr>
                        <a:t> </a:t>
                      </a:r>
                      <a:r>
                        <a:rPr lang="es-PE" sz="1800" b="1" dirty="0" err="1" smtClean="0">
                          <a:solidFill>
                            <a:srgbClr val="FFFF00"/>
                          </a:solidFill>
                          <a:effectLst/>
                        </a:rPr>
                        <a:t>Rent</a:t>
                      </a:r>
                      <a:r>
                        <a:rPr lang="es-PE" sz="1800" b="1" dirty="0" smtClean="0">
                          <a:solidFill>
                            <a:srgbClr val="FFFF00"/>
                          </a:solidFill>
                          <a:effectLst/>
                        </a:rPr>
                        <a:t> </a:t>
                      </a:r>
                      <a:r>
                        <a:rPr lang="es-PE" sz="1800" b="1" dirty="0" err="1" smtClean="0">
                          <a:solidFill>
                            <a:srgbClr val="FFFF00"/>
                          </a:solidFill>
                          <a:effectLst/>
                        </a:rPr>
                        <a:t>Reports</a:t>
                      </a:r>
                      <a:endParaRPr lang="es-PE" sz="1800" b="1" dirty="0">
                        <a:solidFill>
                          <a:srgbClr val="FFFF00"/>
                        </a:solidFill>
                        <a:effectLst/>
                        <a:latin typeface="Calibri"/>
                        <a:ea typeface="Calibri"/>
                        <a:cs typeface="Times New Roman"/>
                      </a:endParaRPr>
                    </a:p>
                  </a:txBody>
                  <a:tcPr/>
                </a:tc>
              </a:tr>
              <a:tr h="379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PE" dirty="0" err="1" smtClean="0">
                          <a:solidFill>
                            <a:schemeClr val="accent1">
                              <a:lumMod val="50000"/>
                            </a:schemeClr>
                          </a:solidFill>
                        </a:rPr>
                        <a:t>Observed</a:t>
                      </a:r>
                      <a:endParaRPr lang="es-PE" dirty="0"/>
                    </a:p>
                  </a:txBody>
                  <a:tcPr marL="0" marR="0" marT="0" marB="0"/>
                </a:tc>
                <a:tc>
                  <a:txBody>
                    <a:bodyPr/>
                    <a:lstStyle/>
                    <a:p>
                      <a:pPr algn="ctr"/>
                      <a:r>
                        <a:rPr lang="es-PE" dirty="0" err="1" smtClean="0"/>
                        <a:t>Planet</a:t>
                      </a:r>
                      <a:r>
                        <a:rPr lang="es-PE" dirty="0" smtClean="0"/>
                        <a:t> </a:t>
                      </a:r>
                      <a:r>
                        <a:rPr lang="es-PE" dirty="0" err="1" smtClean="0"/>
                        <a:t>State</a:t>
                      </a:r>
                      <a:endParaRPr lang="es-PE" dirty="0"/>
                    </a:p>
                  </a:txBody>
                  <a:tcPr/>
                </a:tc>
                <a:tc>
                  <a:txBody>
                    <a:bodyPr/>
                    <a:lstStyle/>
                    <a:p>
                      <a:pPr algn="ctr"/>
                      <a:r>
                        <a:rPr lang="es-PE" dirty="0" smtClean="0"/>
                        <a:t>Vulnerable </a:t>
                      </a:r>
                      <a:r>
                        <a:rPr lang="es-PE" dirty="0" err="1" smtClean="0"/>
                        <a:t>Population</a:t>
                      </a:r>
                      <a:endParaRPr lang="es-PE" dirty="0"/>
                    </a:p>
                  </a:txBody>
                  <a:tcPr marL="0" marR="0" marT="0" marB="0"/>
                </a:tc>
                <a:tc>
                  <a:txBody>
                    <a:bodyPr/>
                    <a:lstStyle/>
                    <a:p>
                      <a:r>
                        <a:rPr lang="es-PE" baseline="0" dirty="0" smtClean="0"/>
                        <a:t>LUC</a:t>
                      </a:r>
                      <a:r>
                        <a:rPr lang="es-PE" dirty="0" smtClean="0"/>
                        <a:t>  A</a:t>
                      </a:r>
                      <a:r>
                        <a:rPr lang="es-PE" baseline="0" dirty="0" smtClean="0"/>
                        <a:t>GHG  </a:t>
                      </a:r>
                      <a:r>
                        <a:rPr lang="es-PE" baseline="0" dirty="0" err="1" smtClean="0"/>
                        <a:t>Polution</a:t>
                      </a:r>
                      <a:endParaRPr lang="es-PE" dirty="0"/>
                    </a:p>
                  </a:txBody>
                  <a:tcPr/>
                </a:tc>
                <a:tc>
                  <a:txBody>
                    <a:bodyPr/>
                    <a:lstStyle/>
                    <a:p>
                      <a:pPr algn="ctr"/>
                      <a:r>
                        <a:rPr lang="es-PE" dirty="0" smtClean="0"/>
                        <a:t>GLOBAL</a:t>
                      </a:r>
                      <a:endParaRPr lang="es-PE" dirty="0"/>
                    </a:p>
                  </a:txBody>
                  <a:tcPr/>
                </a:tc>
              </a:tr>
              <a:tr h="379989">
                <a:tc>
                  <a:txBody>
                    <a:bodyPr/>
                    <a:lstStyle/>
                    <a:p>
                      <a:pPr algn="ctr"/>
                      <a:r>
                        <a:rPr lang="es-PE" dirty="0" err="1" smtClean="0"/>
                        <a:t>Parameter</a:t>
                      </a:r>
                      <a:endParaRPr lang="es-PE" dirty="0">
                        <a:solidFill>
                          <a:schemeClr val="accent1">
                            <a:lumMod val="50000"/>
                          </a:schemeClr>
                        </a:solidFill>
                      </a:endParaRPr>
                    </a:p>
                  </a:txBody>
                  <a:tcPr marL="0" marR="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PE" dirty="0" err="1" smtClean="0">
                          <a:solidFill>
                            <a:schemeClr val="accent1">
                              <a:lumMod val="50000"/>
                            </a:schemeClr>
                          </a:solidFill>
                        </a:rPr>
                        <a:t>Based</a:t>
                      </a:r>
                      <a:r>
                        <a:rPr lang="es-PE" dirty="0" smtClean="0">
                          <a:solidFill>
                            <a:schemeClr val="accent1">
                              <a:lumMod val="50000"/>
                            </a:schemeClr>
                          </a:solidFill>
                        </a:rPr>
                        <a:t> </a:t>
                      </a:r>
                      <a:r>
                        <a:rPr lang="es-PE" dirty="0" err="1" smtClean="0">
                          <a:solidFill>
                            <a:schemeClr val="accent1">
                              <a:lumMod val="50000"/>
                            </a:schemeClr>
                          </a:solidFill>
                        </a:rPr>
                        <a:t>on</a:t>
                      </a:r>
                      <a:r>
                        <a:rPr lang="es-PE" dirty="0" smtClean="0">
                          <a:solidFill>
                            <a:schemeClr val="accent1">
                              <a:lumMod val="50000"/>
                            </a:schemeClr>
                          </a:solidFill>
                        </a:rPr>
                        <a:t> </a:t>
                      </a:r>
                      <a:r>
                        <a:rPr lang="es-PE" dirty="0" err="1" smtClean="0">
                          <a:solidFill>
                            <a:schemeClr val="accent1">
                              <a:lumMod val="50000"/>
                            </a:schemeClr>
                          </a:solidFill>
                        </a:rPr>
                        <a:t>past</a:t>
                      </a:r>
                      <a:r>
                        <a:rPr lang="es-PE" dirty="0" smtClean="0">
                          <a:solidFill>
                            <a:schemeClr val="accent1">
                              <a:lumMod val="50000"/>
                            </a:schemeClr>
                          </a:solidFill>
                        </a:rPr>
                        <a:t> </a:t>
                      </a:r>
                      <a:endParaRPr lang="es-PE" dirty="0">
                        <a:solidFill>
                          <a:schemeClr val="accent1">
                            <a:lumMod val="50000"/>
                          </a:schemeClr>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PE" dirty="0" err="1" smtClean="0">
                          <a:solidFill>
                            <a:schemeClr val="accent1">
                              <a:lumMod val="50000"/>
                            </a:schemeClr>
                          </a:solidFill>
                        </a:rPr>
                        <a:t>Awareness</a:t>
                      </a:r>
                      <a:endParaRPr lang="es-PE" dirty="0">
                        <a:solidFill>
                          <a:schemeClr val="accent1">
                            <a:lumMod val="50000"/>
                          </a:schemeClr>
                        </a:solidFill>
                      </a:endParaRPr>
                    </a:p>
                  </a:txBody>
                  <a:tcPr marL="0" marR="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PE" dirty="0" smtClean="0">
                          <a:solidFill>
                            <a:schemeClr val="accent1">
                              <a:lumMod val="50000"/>
                            </a:schemeClr>
                          </a:solidFill>
                        </a:rPr>
                        <a:t>and  </a:t>
                      </a:r>
                      <a:r>
                        <a:rPr lang="es-PE" dirty="0" err="1" smtClean="0">
                          <a:solidFill>
                            <a:schemeClr val="accent1">
                              <a:lumMod val="50000"/>
                            </a:schemeClr>
                          </a:solidFill>
                        </a:rPr>
                        <a:t>Engineering</a:t>
                      </a:r>
                      <a:endParaRPr lang="es-PE" dirty="0">
                        <a:solidFill>
                          <a:schemeClr val="accent1">
                            <a:lumMod val="50000"/>
                          </a:schemeClr>
                        </a:solidFill>
                      </a:endParaRPr>
                    </a:p>
                  </a:txBody>
                  <a:tcPr/>
                </a:tc>
                <a:tc>
                  <a:txBody>
                    <a:bodyPr/>
                    <a:lstStyle/>
                    <a:p>
                      <a:pPr algn="ctr"/>
                      <a:r>
                        <a:rPr lang="es-PE" dirty="0" smtClean="0">
                          <a:solidFill>
                            <a:schemeClr val="accent1">
                              <a:lumMod val="50000"/>
                            </a:schemeClr>
                          </a:solidFill>
                        </a:rPr>
                        <a:t>COOPERATION</a:t>
                      </a:r>
                      <a:endParaRPr lang="es-PE" dirty="0">
                        <a:solidFill>
                          <a:schemeClr val="accent1">
                            <a:lumMod val="50000"/>
                          </a:schemeClr>
                        </a:solidFill>
                      </a:endParaRPr>
                    </a:p>
                  </a:txBody>
                  <a:tcPr/>
                </a:tc>
              </a:tr>
              <a:tr h="1078219">
                <a:tc>
                  <a:txBody>
                    <a:bodyPr/>
                    <a:lstStyle/>
                    <a:p>
                      <a:pPr algn="ctr">
                        <a:lnSpc>
                          <a:spcPct val="115000"/>
                        </a:lnSpc>
                        <a:spcAft>
                          <a:spcPts val="1000"/>
                        </a:spcAft>
                      </a:pPr>
                      <a:r>
                        <a:rPr lang="es-PE" sz="1800" b="1" dirty="0" err="1" smtClean="0">
                          <a:solidFill>
                            <a:schemeClr val="accent1">
                              <a:lumMod val="75000"/>
                            </a:schemeClr>
                          </a:solidFill>
                          <a:effectLst/>
                        </a:rPr>
                        <a:t>Energies</a:t>
                      </a:r>
                      <a:r>
                        <a:rPr lang="es-PE" sz="1800" b="1" dirty="0" smtClean="0">
                          <a:solidFill>
                            <a:schemeClr val="accent1">
                              <a:lumMod val="75000"/>
                            </a:schemeClr>
                          </a:solidFill>
                          <a:effectLst/>
                        </a:rPr>
                        <a:t> Labor Works </a:t>
                      </a:r>
                      <a:r>
                        <a:rPr lang="es-PE" sz="1800" b="1" dirty="0">
                          <a:solidFill>
                            <a:schemeClr val="accent1">
                              <a:lumMod val="75000"/>
                            </a:schemeClr>
                          </a:solidFill>
                          <a:effectLst/>
                        </a:rPr>
                        <a:t>J</a:t>
                      </a:r>
                      <a:endParaRPr lang="es-PE" sz="1800" b="1" dirty="0">
                        <a:solidFill>
                          <a:schemeClr val="accent1">
                            <a:lumMod val="75000"/>
                          </a:schemeClr>
                        </a:solidFill>
                        <a:effectLst/>
                        <a:latin typeface="Calibri"/>
                        <a:ea typeface="Calibri"/>
                        <a:cs typeface="Times New Roman"/>
                      </a:endParaRPr>
                    </a:p>
                  </a:txBody>
                  <a:tcPr marL="0" marR="0" marT="0" marB="0"/>
                </a:tc>
                <a:tc>
                  <a:txBody>
                    <a:bodyPr/>
                    <a:lstStyle/>
                    <a:p>
                      <a:pPr algn="ctr">
                        <a:lnSpc>
                          <a:spcPct val="115000"/>
                        </a:lnSpc>
                        <a:spcAft>
                          <a:spcPts val="1000"/>
                        </a:spcAft>
                      </a:pPr>
                      <a:r>
                        <a:rPr lang="es-PE" sz="1800" b="1" baseline="30000" dirty="0" smtClean="0">
                          <a:solidFill>
                            <a:srgbClr val="C00000"/>
                          </a:solidFill>
                          <a:effectLst/>
                        </a:rPr>
                        <a:t>1</a:t>
                      </a:r>
                      <a:r>
                        <a:rPr lang="es-PE" sz="1800" b="1" dirty="0" smtClean="0">
                          <a:solidFill>
                            <a:srgbClr val="C00000"/>
                          </a:solidFill>
                          <a:effectLst/>
                        </a:rPr>
                        <a:t>Acumulated GHG +</a:t>
                      </a:r>
                      <a:r>
                        <a:rPr lang="es-PE" sz="1800" b="1" dirty="0" err="1" smtClean="0">
                          <a:solidFill>
                            <a:srgbClr val="C00000"/>
                          </a:solidFill>
                          <a:effectLst/>
                        </a:rPr>
                        <a:t>Degradation</a:t>
                      </a:r>
                      <a:r>
                        <a:rPr lang="es-PE" sz="1800" b="1" dirty="0" smtClean="0">
                          <a:solidFill>
                            <a:srgbClr val="C00000"/>
                          </a:solidFill>
                          <a:effectLst/>
                        </a:rPr>
                        <a:t> + LUC ~ –2 Pe &gt;&gt; 2Ke </a:t>
                      </a:r>
                      <a:endParaRPr lang="es-PE" sz="1800" b="1" dirty="0">
                        <a:solidFill>
                          <a:srgbClr val="C00000"/>
                        </a:solidFill>
                        <a:effectLst/>
                        <a:latin typeface="Calibri"/>
                        <a:ea typeface="Calibri"/>
                        <a:cs typeface="Times New Roman"/>
                      </a:endParaRPr>
                    </a:p>
                  </a:txBody>
                  <a:tcPr/>
                </a:tc>
                <a:tc>
                  <a:txBody>
                    <a:bodyPr/>
                    <a:lstStyle/>
                    <a:p>
                      <a:pPr algn="ctr">
                        <a:lnSpc>
                          <a:spcPct val="115000"/>
                        </a:lnSpc>
                        <a:spcAft>
                          <a:spcPts val="1000"/>
                        </a:spcAft>
                      </a:pPr>
                      <a:r>
                        <a:rPr lang="es-PE" sz="1800" b="1" dirty="0" err="1" smtClean="0">
                          <a:solidFill>
                            <a:schemeClr val="accent3">
                              <a:lumMod val="50000"/>
                            </a:schemeClr>
                          </a:solidFill>
                          <a:effectLst/>
                        </a:rPr>
                        <a:t>Forestation</a:t>
                      </a:r>
                      <a:r>
                        <a:rPr lang="es-PE" sz="1800" b="1" dirty="0" smtClean="0">
                          <a:solidFill>
                            <a:schemeClr val="accent3">
                              <a:lumMod val="50000"/>
                            </a:schemeClr>
                          </a:solidFill>
                          <a:effectLst/>
                        </a:rPr>
                        <a:t> </a:t>
                      </a:r>
                      <a:r>
                        <a:rPr lang="es-PE" sz="1800" b="1" dirty="0">
                          <a:solidFill>
                            <a:schemeClr val="accent3">
                              <a:lumMod val="50000"/>
                            </a:schemeClr>
                          </a:solidFill>
                          <a:effectLst/>
                        </a:rPr>
                        <a:t>&amp; </a:t>
                      </a:r>
                      <a:r>
                        <a:rPr lang="es-PE" sz="1800" b="1" dirty="0" err="1" smtClean="0">
                          <a:solidFill>
                            <a:schemeClr val="accent3">
                              <a:lumMod val="50000"/>
                            </a:schemeClr>
                          </a:solidFill>
                          <a:effectLst/>
                        </a:rPr>
                        <a:t>Biodiversity</a:t>
                      </a:r>
                      <a:r>
                        <a:rPr lang="es-PE" sz="1800" b="1" dirty="0" smtClean="0">
                          <a:solidFill>
                            <a:schemeClr val="accent3">
                              <a:lumMod val="50000"/>
                            </a:schemeClr>
                          </a:solidFill>
                          <a:effectLst/>
                        </a:rPr>
                        <a:t>                  L = W´+ </a:t>
                      </a:r>
                      <a:r>
                        <a:rPr lang="el-GR" sz="1800" b="1" dirty="0" smtClean="0">
                          <a:solidFill>
                            <a:schemeClr val="accent3">
                              <a:lumMod val="50000"/>
                            </a:schemeClr>
                          </a:solidFill>
                          <a:effectLst/>
                        </a:rPr>
                        <a:t>ὠ</a:t>
                      </a:r>
                      <a:r>
                        <a:rPr lang="es-PE" sz="1800" b="1" dirty="0" smtClean="0">
                          <a:solidFill>
                            <a:schemeClr val="accent3">
                              <a:lumMod val="50000"/>
                            </a:schemeClr>
                          </a:solidFill>
                          <a:effectLst/>
                        </a:rPr>
                        <a:t> =&gt; ~ Pe+´ </a:t>
                      </a:r>
                      <a:endParaRPr lang="es-PE" sz="1800" b="1" dirty="0">
                        <a:solidFill>
                          <a:schemeClr val="accent3">
                            <a:lumMod val="50000"/>
                          </a:schemeClr>
                        </a:solidFill>
                        <a:effectLst/>
                        <a:latin typeface="Calibri"/>
                        <a:ea typeface="Calibri"/>
                        <a:cs typeface="Times New Roman"/>
                      </a:endParaRPr>
                    </a:p>
                  </a:txBody>
                  <a:tcPr marL="0" marR="0" marT="0" marB="0"/>
                </a:tc>
                <a:tc>
                  <a:txBody>
                    <a:bodyPr/>
                    <a:lstStyle/>
                    <a:p>
                      <a:pPr algn="ctr">
                        <a:lnSpc>
                          <a:spcPct val="115000"/>
                        </a:lnSpc>
                        <a:spcAft>
                          <a:spcPts val="1000"/>
                        </a:spcAft>
                      </a:pPr>
                      <a:r>
                        <a:rPr lang="es-PE" sz="1800" b="1" dirty="0" err="1" smtClean="0">
                          <a:solidFill>
                            <a:schemeClr val="bg2">
                              <a:lumMod val="50000"/>
                            </a:schemeClr>
                          </a:solidFill>
                          <a:effectLst/>
                        </a:rPr>
                        <a:t>Bateries</a:t>
                      </a:r>
                      <a:r>
                        <a:rPr lang="es-PE" sz="1800" b="1" dirty="0" smtClean="0">
                          <a:solidFill>
                            <a:schemeClr val="bg2">
                              <a:lumMod val="50000"/>
                            </a:schemeClr>
                          </a:solidFill>
                          <a:effectLst/>
                        </a:rPr>
                        <a:t> </a:t>
                      </a:r>
                      <a:r>
                        <a:rPr lang="es-PE" sz="1800" b="1" dirty="0" err="1" smtClean="0">
                          <a:solidFill>
                            <a:schemeClr val="bg2">
                              <a:lumMod val="50000"/>
                            </a:schemeClr>
                          </a:solidFill>
                          <a:effectLst/>
                        </a:rPr>
                        <a:t>Potential</a:t>
                      </a:r>
                      <a:r>
                        <a:rPr lang="es-PE" sz="1800" b="1" dirty="0" smtClean="0">
                          <a:solidFill>
                            <a:schemeClr val="bg2">
                              <a:lumMod val="50000"/>
                            </a:schemeClr>
                          </a:solidFill>
                          <a:effectLst/>
                        </a:rPr>
                        <a:t> x </a:t>
                      </a:r>
                      <a:r>
                        <a:rPr lang="es-PE" sz="1800" b="1" dirty="0" err="1" smtClean="0">
                          <a:solidFill>
                            <a:schemeClr val="bg2">
                              <a:lumMod val="50000"/>
                            </a:schemeClr>
                          </a:solidFill>
                          <a:effectLst/>
                        </a:rPr>
                        <a:t>renewable</a:t>
                      </a:r>
                      <a:r>
                        <a:rPr lang="es-PE" sz="1800" b="1" dirty="0" smtClean="0">
                          <a:solidFill>
                            <a:schemeClr val="bg2">
                              <a:lumMod val="50000"/>
                            </a:schemeClr>
                          </a:solidFill>
                          <a:effectLst/>
                        </a:rPr>
                        <a:t> </a:t>
                      </a:r>
                      <a:r>
                        <a:rPr lang="es-PE" sz="1800" b="1" dirty="0" err="1" smtClean="0">
                          <a:solidFill>
                            <a:schemeClr val="bg2">
                              <a:lumMod val="50000"/>
                            </a:schemeClr>
                          </a:solidFill>
                          <a:effectLst/>
                        </a:rPr>
                        <a:t>energy</a:t>
                      </a:r>
                      <a:r>
                        <a:rPr lang="es-PE" sz="1800" b="1" dirty="0" smtClean="0">
                          <a:solidFill>
                            <a:schemeClr val="bg2">
                              <a:lumMod val="50000"/>
                            </a:schemeClr>
                          </a:solidFill>
                          <a:effectLst/>
                        </a:rPr>
                        <a:t>    + Pe+ ”</a:t>
                      </a:r>
                      <a:endParaRPr lang="es-PE" sz="1800" b="1" dirty="0">
                        <a:solidFill>
                          <a:schemeClr val="bg2">
                            <a:lumMod val="50000"/>
                          </a:schemeClr>
                        </a:solidFill>
                        <a:effectLst/>
                        <a:latin typeface="Calibri"/>
                        <a:ea typeface="Calibri"/>
                        <a:cs typeface="Times New Roman"/>
                      </a:endParaRPr>
                    </a:p>
                  </a:txBody>
                  <a:tcPr/>
                </a:tc>
                <a:tc>
                  <a:txBody>
                    <a:bodyPr/>
                    <a:lstStyle/>
                    <a:p>
                      <a:pPr algn="ctr">
                        <a:lnSpc>
                          <a:spcPct val="115000"/>
                        </a:lnSpc>
                        <a:spcAft>
                          <a:spcPts val="1000"/>
                        </a:spcAft>
                      </a:pPr>
                      <a:r>
                        <a:rPr lang="es-PE" sz="1800" b="1" dirty="0" err="1" smtClean="0">
                          <a:solidFill>
                            <a:schemeClr val="accent1">
                              <a:lumMod val="75000"/>
                            </a:schemeClr>
                          </a:solidFill>
                          <a:effectLst/>
                        </a:rPr>
                        <a:t>Biodiversity</a:t>
                      </a:r>
                      <a:r>
                        <a:rPr lang="es-PE" sz="1800" b="1" dirty="0" smtClean="0">
                          <a:solidFill>
                            <a:schemeClr val="accent1">
                              <a:lumMod val="75000"/>
                            </a:schemeClr>
                          </a:solidFill>
                          <a:effectLst/>
                        </a:rPr>
                        <a:t> + </a:t>
                      </a:r>
                      <a:r>
                        <a:rPr lang="es-PE" sz="1800" b="1" dirty="0" err="1" smtClean="0">
                          <a:solidFill>
                            <a:schemeClr val="accent1">
                              <a:lumMod val="75000"/>
                            </a:schemeClr>
                          </a:solidFill>
                          <a:effectLst/>
                        </a:rPr>
                        <a:t>Clean</a:t>
                      </a:r>
                      <a:r>
                        <a:rPr lang="es-PE" sz="1800" b="1" dirty="0" smtClean="0">
                          <a:solidFill>
                            <a:schemeClr val="accent1">
                              <a:lumMod val="75000"/>
                            </a:schemeClr>
                          </a:solidFill>
                          <a:effectLst/>
                        </a:rPr>
                        <a:t> </a:t>
                      </a:r>
                      <a:r>
                        <a:rPr lang="es-PE" sz="1800" b="1" dirty="0" err="1" smtClean="0">
                          <a:solidFill>
                            <a:schemeClr val="accent1">
                              <a:lumMod val="75000"/>
                            </a:schemeClr>
                          </a:solidFill>
                          <a:effectLst/>
                        </a:rPr>
                        <a:t>Energy</a:t>
                      </a:r>
                      <a:r>
                        <a:rPr lang="es-PE" sz="1800" b="1" dirty="0" smtClean="0">
                          <a:solidFill>
                            <a:schemeClr val="accent1">
                              <a:lumMod val="75000"/>
                            </a:schemeClr>
                          </a:solidFill>
                          <a:effectLst/>
                        </a:rPr>
                        <a:t>     </a:t>
                      </a:r>
                      <a:r>
                        <a:rPr lang="el-GR" sz="1800" b="1" dirty="0" smtClean="0">
                          <a:solidFill>
                            <a:schemeClr val="accent1">
                              <a:lumMod val="75000"/>
                            </a:schemeClr>
                          </a:solidFill>
                          <a:effectLst/>
                          <a:latin typeface="Calibri"/>
                          <a:cs typeface="Calibri"/>
                        </a:rPr>
                        <a:t>Σ</a:t>
                      </a:r>
                      <a:r>
                        <a:rPr lang="es-PE" sz="1800" b="1" dirty="0" smtClean="0">
                          <a:solidFill>
                            <a:schemeClr val="accent1">
                              <a:lumMod val="75000"/>
                            </a:schemeClr>
                          </a:solidFill>
                          <a:effectLst/>
                          <a:latin typeface="Calibri"/>
                          <a:cs typeface="Calibri"/>
                        </a:rPr>
                        <a:t> </a:t>
                      </a:r>
                      <a:r>
                        <a:rPr lang="es-PE" sz="1800" b="1" dirty="0" smtClean="0">
                          <a:solidFill>
                            <a:schemeClr val="accent1">
                              <a:lumMod val="75000"/>
                            </a:schemeClr>
                          </a:solidFill>
                          <a:effectLst/>
                        </a:rPr>
                        <a:t>~ +2Pe </a:t>
                      </a:r>
                      <a:endParaRPr lang="es-PE" sz="1800" b="1" dirty="0">
                        <a:solidFill>
                          <a:schemeClr val="accent1">
                            <a:lumMod val="75000"/>
                          </a:schemeClr>
                        </a:solidFill>
                        <a:effectLst/>
                        <a:latin typeface="Calibri"/>
                        <a:ea typeface="Calibri"/>
                        <a:cs typeface="Times New Roman"/>
                      </a:endParaRPr>
                    </a:p>
                  </a:txBody>
                  <a:tcPr/>
                </a:tc>
              </a:tr>
              <a:tr h="1405960">
                <a:tc>
                  <a:txBody>
                    <a:bodyPr/>
                    <a:lstStyle/>
                    <a:p>
                      <a:pPr algn="ctr">
                        <a:lnSpc>
                          <a:spcPct val="115000"/>
                        </a:lnSpc>
                        <a:spcAft>
                          <a:spcPts val="1000"/>
                        </a:spcAft>
                      </a:pPr>
                      <a:r>
                        <a:rPr lang="es-PE" sz="1800" b="1" dirty="0" smtClean="0">
                          <a:solidFill>
                            <a:schemeClr val="accent1">
                              <a:lumMod val="75000"/>
                            </a:schemeClr>
                          </a:solidFill>
                          <a:effectLst/>
                        </a:rPr>
                        <a:t>Net   Human Forcings   w/m</a:t>
                      </a:r>
                      <a:r>
                        <a:rPr lang="es-PE" sz="1800" b="1" baseline="30000" dirty="0" smtClean="0">
                          <a:solidFill>
                            <a:schemeClr val="accent1">
                              <a:lumMod val="75000"/>
                            </a:schemeClr>
                          </a:solidFill>
                          <a:effectLst/>
                        </a:rPr>
                        <a:t>2</a:t>
                      </a:r>
                      <a:r>
                        <a:rPr lang="es-PE" sz="1800" b="1" dirty="0" smtClean="0">
                          <a:solidFill>
                            <a:schemeClr val="accent1">
                              <a:lumMod val="75000"/>
                            </a:schemeClr>
                          </a:solidFill>
                          <a:effectLst/>
                        </a:rPr>
                        <a:t>     </a:t>
                      </a:r>
                      <a:endParaRPr lang="es-PE" sz="1800" b="1" dirty="0">
                        <a:solidFill>
                          <a:schemeClr val="accent1">
                            <a:lumMod val="75000"/>
                          </a:schemeClr>
                        </a:solidFill>
                        <a:effectLst/>
                        <a:latin typeface="Calibri"/>
                        <a:ea typeface="Calibri"/>
                        <a:cs typeface="Times New Roman"/>
                      </a:endParaRPr>
                    </a:p>
                  </a:txBody>
                  <a:tcPr marL="0" marR="0" marT="0" marB="0"/>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u="none" cap="all" baseline="30000" dirty="0" err="1" smtClean="0">
                          <a:solidFill>
                            <a:srgbClr val="C00000"/>
                          </a:solidFill>
                          <a:effectLst/>
                        </a:rPr>
                        <a:t>agei</a:t>
                      </a:r>
                      <a:r>
                        <a:rPr lang="es-PE" sz="1800" b="1" u="none" dirty="0" err="1" smtClean="0">
                          <a:solidFill>
                            <a:srgbClr val="C00000"/>
                          </a:solidFill>
                          <a:effectLst/>
                        </a:rPr>
                        <a:t>F</a:t>
                      </a:r>
                      <a:r>
                        <a:rPr lang="es-PE" sz="1800" b="1" u="none" dirty="0" smtClean="0">
                          <a:solidFill>
                            <a:srgbClr val="C00000"/>
                          </a:solidFill>
                          <a:effectLst/>
                        </a:rPr>
                        <a:t>+ </a:t>
                      </a:r>
                      <a:r>
                        <a:rPr lang="es-PE" sz="1800" b="1" dirty="0" smtClean="0">
                          <a:solidFill>
                            <a:srgbClr val="C00000"/>
                          </a:solidFill>
                          <a:effectLst/>
                        </a:rPr>
                        <a:t>= 1 ª 2</a:t>
                      </a:r>
                      <a:r>
                        <a:rPr lang="es-PE" sz="1800" b="1" baseline="0" dirty="0" smtClean="0">
                          <a:solidFill>
                            <a:srgbClr val="C00000"/>
                          </a:solidFill>
                          <a:effectLst/>
                        </a:rPr>
                        <a:t> </a:t>
                      </a:r>
                      <a:r>
                        <a:rPr lang="es-PE" sz="1800" b="1" dirty="0" smtClean="0">
                          <a:solidFill>
                            <a:srgbClr val="C00000"/>
                          </a:solidFill>
                          <a:effectLst/>
                        </a:rPr>
                        <a:t>w/m</a:t>
                      </a:r>
                      <a:r>
                        <a:rPr lang="es-PE" sz="1800" b="1" baseline="30000" dirty="0" smtClean="0">
                          <a:solidFill>
                            <a:srgbClr val="C00000"/>
                          </a:solidFill>
                          <a:effectLst/>
                        </a:rPr>
                        <a:t>2</a:t>
                      </a:r>
                      <a:r>
                        <a:rPr lang="es-PE" sz="1800" b="1" dirty="0" smtClean="0">
                          <a:solidFill>
                            <a:srgbClr val="C00000"/>
                          </a:solidFill>
                          <a:effectLst/>
                        </a:rPr>
                        <a:t>      + ~ 80% </a:t>
                      </a:r>
                      <a:r>
                        <a:rPr lang="es-PE" sz="1800" b="1" dirty="0" err="1" smtClean="0">
                          <a:solidFill>
                            <a:srgbClr val="C00000"/>
                          </a:solidFill>
                          <a:effectLst/>
                        </a:rPr>
                        <a:t>deforested</a:t>
                      </a:r>
                      <a:r>
                        <a:rPr lang="es-PE" sz="1800" b="1" dirty="0" smtClean="0">
                          <a:solidFill>
                            <a:srgbClr val="C00000"/>
                          </a:solidFill>
                          <a:effectLst/>
                        </a:rPr>
                        <a:t> </a:t>
                      </a:r>
                      <a:r>
                        <a:rPr lang="es-PE" sz="1800" b="1" dirty="0" err="1" smtClean="0">
                          <a:solidFill>
                            <a:srgbClr val="C00000"/>
                          </a:solidFill>
                          <a:effectLst/>
                        </a:rPr>
                        <a:t>planet</a:t>
                      </a:r>
                      <a:r>
                        <a:rPr lang="es-PE" sz="1800" b="1" dirty="0" smtClean="0">
                          <a:solidFill>
                            <a:srgbClr val="C00000"/>
                          </a:solidFill>
                          <a:effectLst/>
                        </a:rPr>
                        <a:t> LUC             F´+ F”+ =&gt; ~ 2F+</a:t>
                      </a:r>
                      <a:endParaRPr lang="es-PE" sz="1800" b="1" dirty="0" smtClean="0">
                        <a:solidFill>
                          <a:srgbClr val="C00000"/>
                        </a:solidFill>
                        <a:effectLst/>
                        <a:latin typeface="+mn-lt"/>
                        <a:ea typeface="Calibri"/>
                        <a:cs typeface="Times New Roman"/>
                      </a:endParaRPr>
                    </a:p>
                  </a:txBody>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baseline="0" dirty="0" smtClean="0">
                          <a:solidFill>
                            <a:schemeClr val="accent3">
                              <a:lumMod val="50000"/>
                            </a:schemeClr>
                          </a:solidFill>
                          <a:effectLst/>
                        </a:rPr>
                        <a:t>Forest</a:t>
                      </a:r>
                      <a:r>
                        <a:rPr lang="es-PE" sz="1800" b="1" dirty="0" smtClean="0">
                          <a:solidFill>
                            <a:schemeClr val="accent3">
                              <a:lumMod val="50000"/>
                            </a:schemeClr>
                          </a:solidFill>
                          <a:effectLst/>
                        </a:rPr>
                        <a:t>, </a:t>
                      </a:r>
                      <a:r>
                        <a:rPr lang="es-PE" sz="1800" b="1" dirty="0" err="1" smtClean="0">
                          <a:solidFill>
                            <a:schemeClr val="accent3">
                              <a:lumMod val="50000"/>
                            </a:schemeClr>
                          </a:solidFill>
                          <a:effectLst/>
                        </a:rPr>
                        <a:t>Biodiverity</a:t>
                      </a:r>
                      <a:r>
                        <a:rPr lang="es-PE" sz="1800" b="1" baseline="0" dirty="0" smtClean="0">
                          <a:solidFill>
                            <a:schemeClr val="accent3">
                              <a:lumMod val="50000"/>
                            </a:schemeClr>
                          </a:solidFill>
                          <a:effectLst/>
                        </a:rPr>
                        <a:t> </a:t>
                      </a:r>
                      <a:r>
                        <a:rPr lang="es-PE" sz="1800" b="1" dirty="0" err="1" smtClean="0">
                          <a:solidFill>
                            <a:schemeClr val="accent3">
                              <a:lumMod val="50000"/>
                            </a:schemeClr>
                          </a:solidFill>
                          <a:effectLst/>
                        </a:rPr>
                        <a:t>photosynthesis</a:t>
                      </a:r>
                      <a:r>
                        <a:rPr lang="es-PE" sz="1800" b="1" dirty="0" smtClean="0">
                          <a:solidFill>
                            <a:schemeClr val="accent3">
                              <a:lumMod val="50000"/>
                            </a:schemeClr>
                          </a:solidFill>
                          <a:effectLst/>
                        </a:rPr>
                        <a:t>, </a:t>
                      </a:r>
                      <a:r>
                        <a:rPr lang="es-PE" sz="1800" b="1" dirty="0" err="1" smtClean="0">
                          <a:solidFill>
                            <a:schemeClr val="accent3">
                              <a:lumMod val="50000"/>
                            </a:schemeClr>
                          </a:solidFill>
                          <a:effectLst/>
                        </a:rPr>
                        <a:t>solid</a:t>
                      </a:r>
                      <a:r>
                        <a:rPr lang="es-PE" sz="1800" b="1" dirty="0" smtClean="0">
                          <a:solidFill>
                            <a:schemeClr val="accent3">
                              <a:lumMod val="50000"/>
                            </a:schemeClr>
                          </a:solidFill>
                          <a:effectLst/>
                        </a:rPr>
                        <a:t> </a:t>
                      </a:r>
                      <a:r>
                        <a:rPr lang="es-PE" sz="1800" b="1" dirty="0" err="1" smtClean="0">
                          <a:solidFill>
                            <a:schemeClr val="accent3">
                              <a:lumMod val="50000"/>
                            </a:schemeClr>
                          </a:solidFill>
                          <a:effectLst/>
                        </a:rPr>
                        <a:t>water</a:t>
                      </a:r>
                      <a:r>
                        <a:rPr lang="es-PE" sz="1800" b="1" dirty="0" smtClean="0">
                          <a:solidFill>
                            <a:schemeClr val="accent3">
                              <a:lumMod val="50000"/>
                            </a:schemeClr>
                          </a:solidFill>
                          <a:effectLst/>
                        </a:rPr>
                        <a:t>, </a:t>
                      </a:r>
                      <a:r>
                        <a:rPr lang="es-PE" sz="1800" b="1" dirty="0" err="1" smtClean="0">
                          <a:solidFill>
                            <a:schemeClr val="accent3">
                              <a:lumMod val="50000"/>
                            </a:schemeClr>
                          </a:solidFill>
                          <a:effectLst/>
                        </a:rPr>
                        <a:t>energy</a:t>
                      </a:r>
                      <a:r>
                        <a:rPr lang="es-PE" sz="1800" b="1" dirty="0" smtClean="0">
                          <a:solidFill>
                            <a:schemeClr val="accent3">
                              <a:lumMod val="50000"/>
                            </a:schemeClr>
                          </a:solidFill>
                          <a:effectLst/>
                        </a:rPr>
                        <a:t> </a:t>
                      </a:r>
                      <a:r>
                        <a:rPr lang="es-PE" sz="1800" b="1" dirty="0" err="1" smtClean="0">
                          <a:solidFill>
                            <a:schemeClr val="accent3">
                              <a:lumMod val="50000"/>
                            </a:schemeClr>
                          </a:solidFill>
                          <a:effectLst/>
                        </a:rPr>
                        <a:t>Fluxes</a:t>
                      </a:r>
                      <a:r>
                        <a:rPr lang="es-PE" sz="1800" b="1" dirty="0" smtClean="0">
                          <a:solidFill>
                            <a:schemeClr val="accent3">
                              <a:lumMod val="50000"/>
                            </a:schemeClr>
                          </a:solidFill>
                          <a:effectLst/>
                        </a:rPr>
                        <a:t>            F´–                   </a:t>
                      </a:r>
                      <a:endParaRPr lang="es-PE" sz="1800" b="1" dirty="0" smtClean="0">
                        <a:solidFill>
                          <a:schemeClr val="accent3">
                            <a:lumMod val="50000"/>
                          </a:schemeClr>
                        </a:solidFill>
                        <a:effectLst/>
                        <a:latin typeface="+mn-lt"/>
                        <a:ea typeface="Calibri"/>
                        <a:cs typeface="Times New Roman"/>
                      </a:endParaRPr>
                    </a:p>
                  </a:txBody>
                  <a:tcPr marL="0" marR="0" marT="0" marB="0"/>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dirty="0" err="1" smtClean="0">
                          <a:solidFill>
                            <a:schemeClr val="bg2">
                              <a:lumMod val="50000"/>
                            </a:schemeClr>
                          </a:solidFill>
                          <a:effectLst/>
                        </a:rPr>
                        <a:t>Energy</a:t>
                      </a:r>
                      <a:r>
                        <a:rPr lang="es-PE" sz="1800" b="1" dirty="0" smtClean="0">
                          <a:solidFill>
                            <a:schemeClr val="bg2">
                              <a:lumMod val="50000"/>
                            </a:schemeClr>
                          </a:solidFill>
                          <a:effectLst/>
                        </a:rPr>
                        <a:t> </a:t>
                      </a:r>
                      <a:r>
                        <a:rPr lang="es-PE" sz="1800" b="1" dirty="0" err="1" smtClean="0">
                          <a:solidFill>
                            <a:schemeClr val="bg2">
                              <a:lumMod val="50000"/>
                            </a:schemeClr>
                          </a:solidFill>
                          <a:effectLst/>
                        </a:rPr>
                        <a:t>renewable</a:t>
                      </a:r>
                      <a:r>
                        <a:rPr lang="es-PE" sz="1800" b="1" dirty="0" smtClean="0">
                          <a:solidFill>
                            <a:schemeClr val="bg2">
                              <a:lumMod val="50000"/>
                            </a:schemeClr>
                          </a:solidFill>
                          <a:effectLst/>
                        </a:rPr>
                        <a:t> </a:t>
                      </a:r>
                      <a:r>
                        <a:rPr lang="es-PE" sz="1800" b="1" dirty="0" err="1" smtClean="0">
                          <a:solidFill>
                            <a:schemeClr val="bg2">
                              <a:lumMod val="50000"/>
                            </a:schemeClr>
                          </a:solidFill>
                          <a:effectLst/>
                        </a:rPr>
                        <a:t>conversion</a:t>
                      </a:r>
                      <a:r>
                        <a:rPr lang="es-PE" sz="1800" b="1" dirty="0" smtClean="0">
                          <a:solidFill>
                            <a:schemeClr val="bg2">
                              <a:lumMod val="50000"/>
                            </a:schemeClr>
                          </a:solidFill>
                          <a:effectLst/>
                        </a:rPr>
                        <a:t> &amp;</a:t>
                      </a:r>
                      <a:r>
                        <a:rPr lang="es-PE" sz="1800" b="1" baseline="0" dirty="0" smtClean="0">
                          <a:solidFill>
                            <a:schemeClr val="bg2">
                              <a:lumMod val="50000"/>
                            </a:schemeClr>
                          </a:solidFill>
                          <a:effectLst/>
                        </a:rPr>
                        <a:t> </a:t>
                      </a:r>
                      <a:r>
                        <a:rPr lang="es-PE" sz="1800" b="1" baseline="0" dirty="0" err="1" smtClean="0">
                          <a:solidFill>
                            <a:schemeClr val="bg2">
                              <a:lumMod val="50000"/>
                            </a:schemeClr>
                          </a:solidFill>
                          <a:effectLst/>
                        </a:rPr>
                        <a:t>store</a:t>
                      </a:r>
                      <a:r>
                        <a:rPr lang="es-PE" sz="1800" b="1" dirty="0" smtClean="0">
                          <a:solidFill>
                            <a:schemeClr val="bg2">
                              <a:lumMod val="50000"/>
                            </a:schemeClr>
                          </a:solidFill>
                          <a:effectLst/>
                        </a:rPr>
                        <a:t> in </a:t>
                      </a:r>
                      <a:r>
                        <a:rPr lang="es-PE" sz="1800" b="1" dirty="0" err="1" smtClean="0">
                          <a:solidFill>
                            <a:schemeClr val="bg2">
                              <a:lumMod val="50000"/>
                            </a:schemeClr>
                          </a:solidFill>
                          <a:effectLst/>
                        </a:rPr>
                        <a:t>bateries</a:t>
                      </a:r>
                      <a:r>
                        <a:rPr lang="es-PE" sz="1800" b="1" dirty="0" smtClean="0">
                          <a:solidFill>
                            <a:schemeClr val="bg2">
                              <a:lumMod val="50000"/>
                            </a:schemeClr>
                          </a:solidFill>
                          <a:effectLst/>
                        </a:rPr>
                        <a:t>, </a:t>
                      </a:r>
                      <a:r>
                        <a:rPr lang="es-PE" sz="1800" b="1" dirty="0" err="1" smtClean="0">
                          <a:solidFill>
                            <a:schemeClr val="bg2">
                              <a:lumMod val="50000"/>
                            </a:schemeClr>
                          </a:solidFill>
                          <a:effectLst/>
                        </a:rPr>
                        <a:t>tanks</a:t>
                      </a:r>
                      <a:r>
                        <a:rPr lang="es-PE" sz="1800" b="1" baseline="0" dirty="0" smtClean="0">
                          <a:solidFill>
                            <a:schemeClr val="bg2">
                              <a:lumMod val="50000"/>
                            </a:schemeClr>
                          </a:solidFill>
                          <a:effectLst/>
                        </a:rPr>
                        <a:t> </a:t>
                      </a:r>
                      <a:r>
                        <a:rPr lang="es-PE" sz="1800" b="1" dirty="0" smtClean="0">
                          <a:solidFill>
                            <a:schemeClr val="bg2">
                              <a:lumMod val="50000"/>
                            </a:schemeClr>
                          </a:solidFill>
                          <a:effectLst/>
                        </a:rPr>
                        <a:t>F”– </a:t>
                      </a:r>
                      <a:endParaRPr lang="es-PE" sz="1800" b="1" dirty="0" smtClean="0">
                        <a:solidFill>
                          <a:schemeClr val="bg2">
                            <a:lumMod val="50000"/>
                          </a:schemeClr>
                        </a:solidFill>
                        <a:effectLst/>
                        <a:latin typeface="+mn-lt"/>
                        <a:ea typeface="Calibri"/>
                        <a:cs typeface="Times New Roman"/>
                      </a:endParaRPr>
                    </a:p>
                  </a:txBody>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dirty="0" err="1" smtClean="0">
                          <a:solidFill>
                            <a:schemeClr val="accent1">
                              <a:lumMod val="75000"/>
                            </a:schemeClr>
                          </a:solidFill>
                          <a:effectLst/>
                        </a:rPr>
                        <a:t>Temperate</a:t>
                      </a:r>
                      <a:r>
                        <a:rPr lang="es-PE" sz="1800" b="1" dirty="0" smtClean="0">
                          <a:solidFill>
                            <a:schemeClr val="accent1">
                              <a:lumMod val="75000"/>
                            </a:schemeClr>
                          </a:solidFill>
                          <a:effectLst/>
                        </a:rPr>
                        <a:t> </a:t>
                      </a:r>
                      <a:r>
                        <a:rPr lang="es-PE" sz="1800" b="1" dirty="0" err="1" smtClean="0">
                          <a:solidFill>
                            <a:schemeClr val="accent1">
                              <a:lumMod val="75000"/>
                            </a:schemeClr>
                          </a:solidFill>
                          <a:effectLst/>
                        </a:rPr>
                        <a:t>Cooling</a:t>
                      </a:r>
                      <a:r>
                        <a:rPr lang="es-PE" sz="1800" b="1" dirty="0" smtClean="0">
                          <a:solidFill>
                            <a:schemeClr val="accent1">
                              <a:lumMod val="75000"/>
                            </a:schemeClr>
                          </a:solidFill>
                          <a:effectLst/>
                        </a:rPr>
                        <a:t>             </a:t>
                      </a:r>
                      <a:r>
                        <a:rPr lang="el-GR" sz="1800" b="1" dirty="0" smtClean="0">
                          <a:solidFill>
                            <a:schemeClr val="accent1">
                              <a:lumMod val="75000"/>
                            </a:schemeClr>
                          </a:solidFill>
                          <a:effectLst/>
                        </a:rPr>
                        <a:t>Σ</a:t>
                      </a:r>
                      <a:r>
                        <a:rPr lang="es-PE" sz="1800" b="1" dirty="0" smtClean="0">
                          <a:solidFill>
                            <a:schemeClr val="accent1">
                              <a:lumMod val="75000"/>
                            </a:schemeClr>
                          </a:solidFill>
                          <a:effectLst/>
                        </a:rPr>
                        <a:t>~ = F´– F”– = 2F– =~ </a:t>
                      </a:r>
                      <a:r>
                        <a:rPr lang="es-PE" sz="1800" b="1" dirty="0" smtClean="0">
                          <a:solidFill>
                            <a:schemeClr val="accent1">
                              <a:lumMod val="50000"/>
                            </a:schemeClr>
                          </a:solidFill>
                          <a:effectLst/>
                        </a:rPr>
                        <a:t>–</a:t>
                      </a:r>
                      <a:r>
                        <a:rPr lang="es-PE" sz="1800" b="1" dirty="0" smtClean="0">
                          <a:solidFill>
                            <a:srgbClr val="C00000"/>
                          </a:solidFill>
                          <a:effectLst/>
                        </a:rPr>
                        <a:t>2F+</a:t>
                      </a:r>
                      <a:endParaRPr lang="es-PE" sz="1800" b="1" dirty="0" smtClean="0">
                        <a:solidFill>
                          <a:srgbClr val="C00000"/>
                        </a:solidFill>
                        <a:effectLst/>
                        <a:latin typeface="+mn-lt"/>
                        <a:ea typeface="Calibri"/>
                        <a:cs typeface="Times New Roman"/>
                      </a:endParaRPr>
                    </a:p>
                  </a:txBody>
                  <a:tcPr/>
                </a:tc>
              </a:tr>
              <a:tr h="1078219">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dirty="0" smtClean="0">
                          <a:solidFill>
                            <a:schemeClr val="accent1">
                              <a:lumMod val="75000"/>
                            </a:schemeClr>
                          </a:solidFill>
                          <a:effectLst/>
                        </a:rPr>
                        <a:t>Human </a:t>
                      </a:r>
                      <a:r>
                        <a:rPr lang="es-PE" sz="1800" b="1" dirty="0" err="1" smtClean="0">
                          <a:solidFill>
                            <a:schemeClr val="accent1">
                              <a:lumMod val="75000"/>
                            </a:schemeClr>
                          </a:solidFill>
                          <a:effectLst/>
                        </a:rPr>
                        <a:t>Actions</a:t>
                      </a:r>
                      <a:r>
                        <a:rPr lang="es-PE" sz="1800" b="1" dirty="0" smtClean="0">
                          <a:solidFill>
                            <a:schemeClr val="accent1">
                              <a:lumMod val="75000"/>
                            </a:schemeClr>
                          </a:solidFill>
                          <a:effectLst/>
                        </a:rPr>
                        <a:t>    </a:t>
                      </a:r>
                      <a:r>
                        <a:rPr lang="es-PE" sz="1400" b="1" dirty="0" smtClean="0">
                          <a:solidFill>
                            <a:schemeClr val="accent1">
                              <a:lumMod val="75000"/>
                            </a:schemeClr>
                          </a:solidFill>
                          <a:effectLst/>
                        </a:rPr>
                        <a:t>Jh; Nms,</a:t>
                      </a:r>
                      <a:r>
                        <a:rPr lang="es-PE" sz="1400" b="1" baseline="0" dirty="0" smtClean="0">
                          <a:solidFill>
                            <a:schemeClr val="accent1">
                              <a:lumMod val="75000"/>
                            </a:schemeClr>
                          </a:solidFill>
                          <a:effectLst/>
                        </a:rPr>
                        <a:t> Ws</a:t>
                      </a:r>
                      <a:r>
                        <a:rPr lang="es-PE" sz="1400" b="1" baseline="30000" dirty="0" smtClean="0">
                          <a:solidFill>
                            <a:schemeClr val="accent1">
                              <a:lumMod val="75000"/>
                            </a:schemeClr>
                          </a:solidFill>
                          <a:effectLst/>
                        </a:rPr>
                        <a:t>2</a:t>
                      </a:r>
                      <a:endParaRPr lang="es-PE" sz="1400" b="1" baseline="30000" dirty="0">
                        <a:solidFill>
                          <a:schemeClr val="accent1">
                            <a:lumMod val="75000"/>
                          </a:schemeClr>
                        </a:solidFill>
                        <a:effectLst/>
                        <a:latin typeface="Calibri"/>
                        <a:ea typeface="Calibri"/>
                        <a:cs typeface="Times New Roman"/>
                      </a:endParaRPr>
                    </a:p>
                  </a:txBody>
                  <a:tcPr marL="0" marR="0" marT="0" marB="0"/>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dirty="0" err="1" smtClean="0">
                          <a:solidFill>
                            <a:srgbClr val="C00000"/>
                          </a:solidFill>
                          <a:effectLst/>
                        </a:rPr>
                        <a:t>Fossil</a:t>
                      </a:r>
                      <a:r>
                        <a:rPr lang="es-PE" sz="1800" b="1" dirty="0" smtClean="0">
                          <a:solidFill>
                            <a:srgbClr val="C00000"/>
                          </a:solidFill>
                          <a:effectLst/>
                        </a:rPr>
                        <a:t> </a:t>
                      </a:r>
                      <a:r>
                        <a:rPr lang="es-PE" sz="1800" b="1" dirty="0" err="1" smtClean="0">
                          <a:solidFill>
                            <a:srgbClr val="C00000"/>
                          </a:solidFill>
                          <a:effectLst/>
                        </a:rPr>
                        <a:t>burning</a:t>
                      </a:r>
                      <a:r>
                        <a:rPr lang="es-PE" sz="1800" b="1" dirty="0" smtClean="0">
                          <a:solidFill>
                            <a:srgbClr val="C00000"/>
                          </a:solidFill>
                          <a:effectLst/>
                        </a:rPr>
                        <a:t> + </a:t>
                      </a:r>
                      <a:r>
                        <a:rPr lang="es-PE" sz="1800" b="1" dirty="0" err="1" smtClean="0">
                          <a:solidFill>
                            <a:srgbClr val="C00000"/>
                          </a:solidFill>
                          <a:effectLst/>
                        </a:rPr>
                        <a:t>Deforestation</a:t>
                      </a:r>
                      <a:r>
                        <a:rPr lang="es-PE" sz="1800" b="1" dirty="0" smtClean="0">
                          <a:solidFill>
                            <a:srgbClr val="C00000"/>
                          </a:solidFill>
                          <a:effectLst/>
                        </a:rPr>
                        <a:t>  +     ~ 2 A+ </a:t>
                      </a:r>
                      <a:endParaRPr lang="es-PE" sz="1800" b="1" dirty="0" smtClean="0">
                        <a:solidFill>
                          <a:srgbClr val="C00000"/>
                        </a:solidFill>
                        <a:effectLst/>
                        <a:latin typeface="+mn-lt"/>
                        <a:ea typeface="Calibri"/>
                        <a:cs typeface="Times New Roman"/>
                      </a:endParaRPr>
                    </a:p>
                  </a:txBody>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dirty="0" err="1" smtClean="0">
                          <a:solidFill>
                            <a:schemeClr val="accent3">
                              <a:lumMod val="50000"/>
                            </a:schemeClr>
                          </a:solidFill>
                          <a:effectLst/>
                        </a:rPr>
                        <a:t>Restoration</a:t>
                      </a:r>
                      <a:r>
                        <a:rPr lang="es-PE" sz="1800" b="1" dirty="0" smtClean="0">
                          <a:solidFill>
                            <a:schemeClr val="accent3">
                              <a:lumMod val="50000"/>
                            </a:schemeClr>
                          </a:solidFill>
                          <a:effectLst/>
                        </a:rPr>
                        <a:t> of</a:t>
                      </a:r>
                      <a:r>
                        <a:rPr lang="es-PE" sz="1800" b="1" baseline="0" dirty="0" smtClean="0">
                          <a:solidFill>
                            <a:schemeClr val="accent3">
                              <a:lumMod val="50000"/>
                            </a:schemeClr>
                          </a:solidFill>
                          <a:effectLst/>
                        </a:rPr>
                        <a:t>   </a:t>
                      </a:r>
                      <a:r>
                        <a:rPr lang="es-PE" sz="1800" b="1" dirty="0" err="1" smtClean="0">
                          <a:solidFill>
                            <a:schemeClr val="accent3">
                              <a:lumMod val="50000"/>
                            </a:schemeClr>
                          </a:solidFill>
                          <a:effectLst/>
                        </a:rPr>
                        <a:t>Nature</a:t>
                      </a:r>
                      <a:r>
                        <a:rPr lang="es-PE" sz="1800" b="1" dirty="0" smtClean="0">
                          <a:solidFill>
                            <a:schemeClr val="accent3">
                              <a:lumMod val="50000"/>
                            </a:schemeClr>
                          </a:solidFill>
                          <a:effectLst/>
                        </a:rPr>
                        <a:t>                        A–´ </a:t>
                      </a:r>
                      <a:endParaRPr lang="es-PE" sz="1800" b="1" dirty="0" smtClean="0">
                        <a:solidFill>
                          <a:schemeClr val="accent3">
                            <a:lumMod val="50000"/>
                          </a:schemeClr>
                        </a:solidFill>
                        <a:effectLst/>
                        <a:latin typeface="+mn-lt"/>
                        <a:ea typeface="Calibri"/>
                        <a:cs typeface="Times New Roman"/>
                      </a:endParaRPr>
                    </a:p>
                  </a:txBody>
                  <a:tcPr marL="0" marR="0" marT="0" marB="0"/>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dirty="0" err="1" smtClean="0">
                          <a:solidFill>
                            <a:schemeClr val="bg2">
                              <a:lumMod val="50000"/>
                            </a:schemeClr>
                          </a:solidFill>
                          <a:effectLst/>
                        </a:rPr>
                        <a:t>Implementation</a:t>
                      </a:r>
                      <a:r>
                        <a:rPr lang="es-PE" sz="1800" b="1" dirty="0" smtClean="0">
                          <a:solidFill>
                            <a:schemeClr val="bg2">
                              <a:lumMod val="50000"/>
                            </a:schemeClr>
                          </a:solidFill>
                          <a:effectLst/>
                        </a:rPr>
                        <a:t> of </a:t>
                      </a:r>
                      <a:r>
                        <a:rPr lang="es-PE" sz="1800" b="1" dirty="0" err="1" smtClean="0">
                          <a:solidFill>
                            <a:schemeClr val="bg2">
                              <a:lumMod val="50000"/>
                            </a:schemeClr>
                          </a:solidFill>
                          <a:effectLst/>
                        </a:rPr>
                        <a:t>renewable</a:t>
                      </a:r>
                      <a:r>
                        <a:rPr lang="es-PE" sz="1800" b="1" dirty="0" smtClean="0">
                          <a:solidFill>
                            <a:schemeClr val="bg2">
                              <a:lumMod val="50000"/>
                            </a:schemeClr>
                          </a:solidFill>
                          <a:effectLst/>
                        </a:rPr>
                        <a:t> </a:t>
                      </a:r>
                      <a:r>
                        <a:rPr lang="es-PE" sz="1800" b="1" dirty="0" err="1" smtClean="0">
                          <a:solidFill>
                            <a:schemeClr val="bg2">
                              <a:lumMod val="50000"/>
                            </a:schemeClr>
                          </a:solidFill>
                          <a:effectLst/>
                        </a:rPr>
                        <a:t>systems</a:t>
                      </a:r>
                      <a:r>
                        <a:rPr lang="es-PE" sz="1800" b="1" dirty="0" smtClean="0">
                          <a:solidFill>
                            <a:schemeClr val="bg2">
                              <a:lumMod val="50000"/>
                            </a:schemeClr>
                          </a:solidFill>
                          <a:effectLst/>
                        </a:rPr>
                        <a:t> A–” </a:t>
                      </a:r>
                      <a:endParaRPr lang="es-PE" sz="1800" b="1" dirty="0" smtClean="0">
                        <a:solidFill>
                          <a:schemeClr val="bg2">
                            <a:lumMod val="50000"/>
                          </a:schemeClr>
                        </a:solidFill>
                        <a:effectLst/>
                        <a:latin typeface="+mn-lt"/>
                        <a:ea typeface="Calibri"/>
                        <a:cs typeface="Times New Roman"/>
                      </a:endParaRPr>
                    </a:p>
                  </a:txBody>
                  <a:tcPr/>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dirty="0" err="1" smtClean="0">
                          <a:solidFill>
                            <a:schemeClr val="accent1">
                              <a:lumMod val="75000"/>
                            </a:schemeClr>
                          </a:solidFill>
                          <a:effectLst/>
                        </a:rPr>
                        <a:t>Compensation</a:t>
                      </a:r>
                      <a:r>
                        <a:rPr lang="es-PE" sz="1800" b="1" dirty="0" smtClean="0">
                          <a:solidFill>
                            <a:schemeClr val="accent1">
                              <a:lumMod val="75000"/>
                            </a:schemeClr>
                          </a:solidFill>
                          <a:effectLst/>
                        </a:rPr>
                        <a:t>                  2D+ R + C ~= ~  0 = 2A+ A–´ A–”     </a:t>
                      </a:r>
                      <a:endParaRPr lang="es-PE" sz="1800" b="1" dirty="0" smtClean="0">
                        <a:solidFill>
                          <a:schemeClr val="accent1">
                            <a:lumMod val="75000"/>
                          </a:schemeClr>
                        </a:solidFill>
                        <a:effectLst/>
                        <a:latin typeface="+mn-lt"/>
                        <a:ea typeface="Calibri"/>
                        <a:cs typeface="Times New Roman"/>
                      </a:endParaRPr>
                    </a:p>
                  </a:txBody>
                  <a:tcPr/>
                </a:tc>
              </a:tr>
            </a:tbl>
          </a:graphicData>
        </a:graphic>
      </p:graphicFrame>
      <p:sp>
        <p:nvSpPr>
          <p:cNvPr id="5" name="4 Rectángulo"/>
          <p:cNvSpPr/>
          <p:nvPr/>
        </p:nvSpPr>
        <p:spPr>
          <a:xfrm>
            <a:off x="0" y="5934670"/>
            <a:ext cx="9144000" cy="923330"/>
          </a:xfrm>
          <a:prstGeom prst="rect">
            <a:avLst/>
          </a:prstGeom>
        </p:spPr>
        <p:txBody>
          <a:bodyPr wrap="square">
            <a:spAutoFit/>
          </a:bodyPr>
          <a:lstStyle/>
          <a:p>
            <a:pPr algn="ctr"/>
            <a:r>
              <a:rPr lang="es-PE" i="1" dirty="0" err="1" smtClean="0"/>
              <a:t>where</a:t>
            </a:r>
            <a:r>
              <a:rPr lang="es-PE" i="1" dirty="0" smtClean="0"/>
              <a:t>: A </a:t>
            </a:r>
            <a:r>
              <a:rPr lang="es-PE" i="1" dirty="0" err="1" smtClean="0"/>
              <a:t>Action</a:t>
            </a:r>
            <a:r>
              <a:rPr lang="es-PE" i="1" dirty="0" smtClean="0"/>
              <a:t> </a:t>
            </a:r>
            <a:r>
              <a:rPr lang="es-PE" i="1" dirty="0" err="1" smtClean="0"/>
              <a:t>Js</a:t>
            </a:r>
            <a:r>
              <a:rPr lang="es-PE" i="1" dirty="0" smtClean="0"/>
              <a:t> (Nms) / Ke </a:t>
            </a:r>
            <a:r>
              <a:rPr lang="es-PE" i="1" dirty="0" err="1" smtClean="0"/>
              <a:t>kinétics</a:t>
            </a:r>
            <a:r>
              <a:rPr lang="es-PE" i="1" dirty="0" smtClean="0"/>
              <a:t> </a:t>
            </a:r>
            <a:r>
              <a:rPr lang="es-PE" i="1" dirty="0" err="1" smtClean="0"/>
              <a:t>energy</a:t>
            </a:r>
            <a:r>
              <a:rPr lang="es-PE" i="1" dirty="0" smtClean="0"/>
              <a:t> </a:t>
            </a:r>
            <a:r>
              <a:rPr lang="es-PE" i="1" dirty="0"/>
              <a:t>i</a:t>
            </a:r>
            <a:r>
              <a:rPr lang="es-PE" i="1" dirty="0" smtClean="0"/>
              <a:t>n J, </a:t>
            </a:r>
            <a:r>
              <a:rPr lang="es-PE" i="1" dirty="0" err="1" smtClean="0"/>
              <a:t>Joules</a:t>
            </a:r>
            <a:r>
              <a:rPr lang="es-PE" i="1" dirty="0" smtClean="0"/>
              <a:t> / </a:t>
            </a:r>
            <a:r>
              <a:rPr lang="es-PE" i="1" dirty="0"/>
              <a:t>Pe </a:t>
            </a:r>
            <a:r>
              <a:rPr lang="es-PE" i="1" dirty="0" err="1" smtClean="0"/>
              <a:t>potential</a:t>
            </a:r>
            <a:r>
              <a:rPr lang="es-PE" i="1" dirty="0" smtClean="0"/>
              <a:t> </a:t>
            </a:r>
            <a:r>
              <a:rPr lang="es-PE" i="1" dirty="0" err="1" smtClean="0"/>
              <a:t>energy</a:t>
            </a:r>
            <a:r>
              <a:rPr lang="es-PE" i="1" dirty="0" smtClean="0"/>
              <a:t> in J  / m metro   </a:t>
            </a:r>
          </a:p>
          <a:p>
            <a:pPr algn="ctr"/>
            <a:r>
              <a:rPr lang="es-PE" i="1" dirty="0"/>
              <a:t>h </a:t>
            </a:r>
            <a:r>
              <a:rPr lang="es-PE" i="1" dirty="0" err="1" smtClean="0"/>
              <a:t>hour</a:t>
            </a:r>
            <a:r>
              <a:rPr lang="es-PE" i="1" dirty="0" smtClean="0"/>
              <a:t> </a:t>
            </a:r>
            <a:r>
              <a:rPr lang="en-US" i="1" dirty="0" smtClean="0"/>
              <a:t>Δ</a:t>
            </a:r>
            <a:r>
              <a:rPr lang="es-PE" i="1" dirty="0" smtClean="0"/>
              <a:t>t temporal </a:t>
            </a:r>
            <a:r>
              <a:rPr lang="es-PE" i="1" dirty="0" err="1" smtClean="0"/>
              <a:t>interval</a:t>
            </a:r>
            <a:r>
              <a:rPr lang="es-PE" i="1" dirty="0" smtClean="0"/>
              <a:t> of </a:t>
            </a:r>
            <a:r>
              <a:rPr lang="es-PE" i="1" dirty="0" err="1" smtClean="0"/>
              <a:t>observation</a:t>
            </a:r>
            <a:r>
              <a:rPr lang="es-PE" i="1" dirty="0" smtClean="0"/>
              <a:t> </a:t>
            </a:r>
            <a:r>
              <a:rPr lang="es-PE" i="1" dirty="0"/>
              <a:t>i</a:t>
            </a:r>
            <a:r>
              <a:rPr lang="es-PE" i="1" dirty="0" smtClean="0"/>
              <a:t>n s </a:t>
            </a:r>
            <a:r>
              <a:rPr lang="es-PE" i="1" dirty="0" err="1" smtClean="0"/>
              <a:t>seconds</a:t>
            </a:r>
            <a:r>
              <a:rPr lang="es-PE" i="1" dirty="0" smtClean="0"/>
              <a:t> // </a:t>
            </a:r>
            <a:r>
              <a:rPr lang="es-PE" i="1" dirty="0"/>
              <a:t>F </a:t>
            </a:r>
            <a:r>
              <a:rPr lang="es-PE" i="1" dirty="0" smtClean="0"/>
              <a:t>forcings-</a:t>
            </a:r>
            <a:r>
              <a:rPr lang="es-PE" i="1" dirty="0" err="1" smtClean="0"/>
              <a:t>fluxes</a:t>
            </a:r>
            <a:r>
              <a:rPr lang="es-PE" i="1" dirty="0" smtClean="0"/>
              <a:t> </a:t>
            </a:r>
            <a:r>
              <a:rPr lang="es-PE" i="1" dirty="0"/>
              <a:t>i</a:t>
            </a:r>
            <a:r>
              <a:rPr lang="es-PE" i="1" dirty="0" smtClean="0"/>
              <a:t>n </a:t>
            </a:r>
            <a:r>
              <a:rPr lang="es-PE" i="1" dirty="0"/>
              <a:t>W/m</a:t>
            </a:r>
            <a:r>
              <a:rPr lang="es-PE" i="1" baseline="30000" dirty="0"/>
              <a:t>2</a:t>
            </a:r>
            <a:r>
              <a:rPr lang="es-PE" i="1" dirty="0"/>
              <a:t>  (Watt=J/s) </a:t>
            </a:r>
            <a:r>
              <a:rPr lang="es-PE" i="1" dirty="0" smtClean="0"/>
              <a:t> </a:t>
            </a:r>
          </a:p>
          <a:p>
            <a:pPr algn="ctr"/>
            <a:r>
              <a:rPr lang="es-PE" i="1" dirty="0" err="1" smtClean="0"/>
              <a:t>Debts</a:t>
            </a:r>
            <a:r>
              <a:rPr lang="es-PE" i="1" dirty="0" smtClean="0"/>
              <a:t> </a:t>
            </a:r>
            <a:r>
              <a:rPr lang="es-PE" i="1" dirty="0"/>
              <a:t>+ </a:t>
            </a:r>
            <a:r>
              <a:rPr lang="es-PE" i="1" dirty="0" err="1" smtClean="0"/>
              <a:t>Restoration</a:t>
            </a:r>
            <a:r>
              <a:rPr lang="es-PE" i="1" dirty="0" smtClean="0"/>
              <a:t> </a:t>
            </a:r>
            <a:r>
              <a:rPr lang="es-PE" i="1" dirty="0"/>
              <a:t>+ </a:t>
            </a:r>
            <a:r>
              <a:rPr lang="es-PE" i="1" dirty="0" err="1" smtClean="0"/>
              <a:t>Compensation</a:t>
            </a:r>
            <a:r>
              <a:rPr lang="es-PE" i="1" dirty="0" smtClean="0"/>
              <a:t>  [D </a:t>
            </a:r>
            <a:r>
              <a:rPr lang="es-PE" i="1" dirty="0"/>
              <a:t>+ R + C </a:t>
            </a:r>
            <a:r>
              <a:rPr lang="es-PE" i="1" dirty="0" smtClean="0"/>
              <a:t>= ~0[   ///  LUC </a:t>
            </a:r>
            <a:r>
              <a:rPr lang="es-PE" i="1" dirty="0" err="1" smtClean="0"/>
              <a:t>Land</a:t>
            </a:r>
            <a:r>
              <a:rPr lang="es-PE" i="1" dirty="0" smtClean="0"/>
              <a:t> Use </a:t>
            </a:r>
            <a:r>
              <a:rPr lang="es-PE" i="1" dirty="0" err="1" smtClean="0"/>
              <a:t>Change</a:t>
            </a:r>
            <a:endParaRPr lang="es-PE" i="1" dirty="0"/>
          </a:p>
        </p:txBody>
      </p:sp>
      <p:graphicFrame>
        <p:nvGraphicFramePr>
          <p:cNvPr id="7" name="6 Tabla"/>
          <p:cNvGraphicFramePr>
            <a:graphicFrameLocks noGrp="1"/>
          </p:cNvGraphicFramePr>
          <p:nvPr>
            <p:extLst>
              <p:ext uri="{D42A27DB-BD31-4B8C-83A1-F6EECF244321}">
                <p14:modId xmlns:p14="http://schemas.microsoft.com/office/powerpoint/2010/main" val="2847271769"/>
              </p:ext>
            </p:extLst>
          </p:nvPr>
        </p:nvGraphicFramePr>
        <p:xfrm>
          <a:off x="35496" y="5157192"/>
          <a:ext cx="9121513" cy="792088"/>
        </p:xfrm>
        <a:graphic>
          <a:graphicData uri="http://schemas.openxmlformats.org/drawingml/2006/table">
            <a:tbl>
              <a:tblPr firstRow="1" bandRow="1">
                <a:tableStyleId>{5C22544A-7EE6-4342-B048-85BDC9FD1C3A}</a:tableStyleId>
              </a:tblPr>
              <a:tblGrid>
                <a:gridCol w="1073633"/>
                <a:gridCol w="8047880"/>
              </a:tblGrid>
              <a:tr h="792088">
                <a:tc>
                  <a:txBody>
                    <a:bodyPr/>
                    <a:lstStyle/>
                    <a:p>
                      <a:pPr algn="ctr">
                        <a:lnSpc>
                          <a:spcPct val="115000"/>
                        </a:lnSpc>
                        <a:spcAft>
                          <a:spcPts val="1000"/>
                        </a:spcAft>
                      </a:pPr>
                      <a:r>
                        <a:rPr lang="es-PE" sz="1800" b="1" i="1" dirty="0" smtClean="0">
                          <a:solidFill>
                            <a:schemeClr val="tx1"/>
                          </a:solidFill>
                          <a:effectLst/>
                        </a:rPr>
                        <a:t>– </a:t>
                      </a:r>
                      <a:r>
                        <a:rPr lang="es-PE" sz="1800" b="1" i="1" dirty="0" smtClean="0">
                          <a:effectLst/>
                        </a:rPr>
                        <a:t>A+           + A</a:t>
                      </a:r>
                      <a:r>
                        <a:rPr lang="es-PE" sz="1800" b="1" i="1" dirty="0" smtClean="0">
                          <a:solidFill>
                            <a:schemeClr val="tx1"/>
                          </a:solidFill>
                          <a:effectLst/>
                        </a:rPr>
                        <a:t>–              </a:t>
                      </a:r>
                      <a:endParaRPr lang="es-PE" sz="1800" b="1" i="1" dirty="0">
                        <a:effectLst/>
                        <a:latin typeface="Calibri"/>
                        <a:ea typeface="Calibri"/>
                        <a:cs typeface="Times New Roman"/>
                      </a:endParaRPr>
                    </a:p>
                  </a:txBody>
                  <a:tcPr marL="0" marR="0" marT="0" marB="0"/>
                </a:tc>
                <a:tc>
                  <a:txBody>
                    <a:bodyPr/>
                    <a:lstStyle/>
                    <a:p>
                      <a:pPr marL="0" marR="0" indent="0" algn="ctr" defTabSz="914400" rtl="0" eaLnBrk="1" fontAlgn="auto" latinLnBrk="0" hangingPunct="1">
                        <a:lnSpc>
                          <a:spcPct val="115000"/>
                        </a:lnSpc>
                        <a:spcBef>
                          <a:spcPts val="0"/>
                        </a:spcBef>
                        <a:spcAft>
                          <a:spcPts val="1000"/>
                        </a:spcAft>
                        <a:buClrTx/>
                        <a:buSzTx/>
                        <a:buFontTx/>
                        <a:buNone/>
                        <a:tabLst/>
                        <a:defRPr/>
                      </a:pPr>
                      <a:r>
                        <a:rPr lang="es-PE" sz="1800" b="1" dirty="0" smtClean="0">
                          <a:effectLst/>
                        </a:rPr>
                        <a:t>E</a:t>
                      </a:r>
                      <a:r>
                        <a:rPr lang="es-PE" sz="1800" b="1" baseline="30000" dirty="0" smtClean="0">
                          <a:effectLst/>
                        </a:rPr>
                        <a:t>2</a:t>
                      </a:r>
                      <a:r>
                        <a:rPr lang="es-PE" sz="1800" b="1" dirty="0" smtClean="0">
                          <a:effectLst/>
                        </a:rPr>
                        <a:t>P Lap </a:t>
                      </a:r>
                      <a:r>
                        <a:rPr lang="es-PE" sz="1800" b="1" dirty="0" err="1" smtClean="0">
                          <a:effectLst/>
                        </a:rPr>
                        <a:t>Least</a:t>
                      </a:r>
                      <a:r>
                        <a:rPr lang="es-PE" sz="1800" b="1" dirty="0" smtClean="0">
                          <a:effectLst/>
                        </a:rPr>
                        <a:t> </a:t>
                      </a:r>
                      <a:r>
                        <a:rPr lang="es-PE" sz="1800" b="1" dirty="0" err="1" smtClean="0">
                          <a:effectLst/>
                        </a:rPr>
                        <a:t>action</a:t>
                      </a:r>
                      <a:r>
                        <a:rPr lang="es-PE" sz="1800" b="1" dirty="0" smtClean="0">
                          <a:effectLst/>
                        </a:rPr>
                        <a:t> </a:t>
                      </a:r>
                      <a:r>
                        <a:rPr lang="es-PE" sz="1800" b="1" dirty="0" err="1" smtClean="0">
                          <a:effectLst/>
                        </a:rPr>
                        <a:t>principle</a:t>
                      </a:r>
                      <a:r>
                        <a:rPr lang="es-PE" sz="1800" b="1" dirty="0" smtClean="0">
                          <a:effectLst/>
                        </a:rPr>
                        <a:t>:  ~ 0 ≤ </a:t>
                      </a:r>
                      <a:r>
                        <a:rPr lang="es-PE" sz="1800" b="1" i="1" dirty="0" smtClean="0">
                          <a:effectLst/>
                        </a:rPr>
                        <a:t>A</a:t>
                      </a:r>
                      <a:r>
                        <a:rPr lang="es-PE" sz="1800" b="1" dirty="0" smtClean="0">
                          <a:effectLst/>
                        </a:rPr>
                        <a:t> = </a:t>
                      </a:r>
                      <a:r>
                        <a:rPr lang="en-US" sz="1800" b="1" dirty="0" smtClean="0">
                          <a:effectLst/>
                        </a:rPr>
                        <a:t>Σ </a:t>
                      </a:r>
                      <a:r>
                        <a:rPr lang="es-PE" sz="1800" b="1" dirty="0" smtClean="0">
                          <a:effectLst/>
                        </a:rPr>
                        <a:t>[ Ke – Pe ].</a:t>
                      </a:r>
                      <a:r>
                        <a:rPr lang="en-US" sz="1800" b="1" dirty="0" smtClean="0">
                          <a:effectLst/>
                        </a:rPr>
                        <a:t>Δ</a:t>
                      </a:r>
                      <a:r>
                        <a:rPr lang="es-PE" sz="1800" b="1" dirty="0" smtClean="0">
                          <a:effectLst/>
                        </a:rPr>
                        <a:t>t ; </a:t>
                      </a:r>
                      <a:r>
                        <a:rPr lang="es-PE" sz="1800" b="1" baseline="0" dirty="0" err="1" smtClean="0">
                          <a:effectLst/>
                        </a:rPr>
                        <a:t>Action</a:t>
                      </a:r>
                      <a:r>
                        <a:rPr lang="es-PE" sz="1800" b="1" baseline="0" dirty="0" smtClean="0">
                          <a:effectLst/>
                        </a:rPr>
                        <a:t> </a:t>
                      </a:r>
                      <a:r>
                        <a:rPr lang="es-PE" sz="1800" b="1" dirty="0" smtClean="0">
                          <a:effectLst/>
                        </a:rPr>
                        <a:t>at CC</a:t>
                      </a:r>
                      <a:r>
                        <a:rPr lang="es-PE" sz="1800" b="1" baseline="0" dirty="0" smtClean="0">
                          <a:effectLst/>
                        </a:rPr>
                        <a:t> </a:t>
                      </a:r>
                      <a:r>
                        <a:rPr lang="es-PE" sz="1800" b="1" dirty="0" smtClean="0">
                          <a:effectLst/>
                        </a:rPr>
                        <a:t>~</a:t>
                      </a:r>
                      <a:r>
                        <a:rPr lang="es-PE" sz="1800" b="1" baseline="0" dirty="0" smtClean="0">
                          <a:effectLst/>
                        </a:rPr>
                        <a:t> </a:t>
                      </a:r>
                      <a:r>
                        <a:rPr lang="es-PE" sz="1800" b="1" dirty="0" smtClean="0">
                          <a:effectLst/>
                        </a:rPr>
                        <a:t>– </a:t>
                      </a:r>
                      <a:r>
                        <a:rPr lang="es-PE" sz="1800" b="1" i="1" dirty="0" smtClean="0">
                          <a:effectLst/>
                        </a:rPr>
                        <a:t>A</a:t>
                      </a:r>
                      <a:r>
                        <a:rPr lang="es-PE" sz="1800" b="1" dirty="0" smtClean="0">
                          <a:effectLst/>
                        </a:rPr>
                        <a:t>+ + </a:t>
                      </a:r>
                      <a:r>
                        <a:rPr lang="es-PE" sz="1800" b="1" i="1" dirty="0" smtClean="0">
                          <a:effectLst/>
                        </a:rPr>
                        <a:t>A</a:t>
                      </a:r>
                      <a:r>
                        <a:rPr lang="es-PE" sz="1800" b="1" dirty="0" smtClean="0">
                          <a:effectLst/>
                        </a:rPr>
                        <a:t>–   </a:t>
                      </a:r>
                      <a:r>
                        <a:rPr lang="es-PE" sz="2000" b="1" dirty="0" err="1" smtClean="0">
                          <a:solidFill>
                            <a:srgbClr val="FFFF00"/>
                          </a:solidFill>
                          <a:effectLst/>
                        </a:rPr>
                        <a:t>Ecologyc</a:t>
                      </a:r>
                      <a:r>
                        <a:rPr lang="es-PE" sz="2000" b="1" dirty="0" smtClean="0">
                          <a:solidFill>
                            <a:srgbClr val="FFFF00"/>
                          </a:solidFill>
                          <a:effectLst/>
                        </a:rPr>
                        <a:t> </a:t>
                      </a:r>
                      <a:r>
                        <a:rPr lang="es-PE" sz="2000" b="1" dirty="0" err="1" smtClean="0">
                          <a:solidFill>
                            <a:srgbClr val="FFFF00"/>
                          </a:solidFill>
                          <a:effectLst/>
                        </a:rPr>
                        <a:t>system</a:t>
                      </a:r>
                      <a:r>
                        <a:rPr lang="es-PE" sz="2000" b="1" dirty="0" smtClean="0">
                          <a:solidFill>
                            <a:srgbClr val="FFFF00"/>
                          </a:solidFill>
                          <a:effectLst/>
                        </a:rPr>
                        <a:t> </a:t>
                      </a:r>
                      <a:r>
                        <a:rPr lang="es-PE" sz="2000" b="1" dirty="0" err="1" smtClean="0">
                          <a:solidFill>
                            <a:srgbClr val="FFFF00"/>
                          </a:solidFill>
                          <a:effectLst/>
                        </a:rPr>
                        <a:t>for</a:t>
                      </a:r>
                      <a:r>
                        <a:rPr lang="es-PE" sz="2000" b="1" dirty="0" smtClean="0">
                          <a:solidFill>
                            <a:srgbClr val="FFFF00"/>
                          </a:solidFill>
                          <a:effectLst/>
                        </a:rPr>
                        <a:t> </a:t>
                      </a:r>
                      <a:r>
                        <a:rPr lang="es-PE" sz="2000" b="1" dirty="0" err="1" smtClean="0">
                          <a:solidFill>
                            <a:srgbClr val="FFFF00"/>
                          </a:solidFill>
                          <a:effectLst/>
                        </a:rPr>
                        <a:t>transactive</a:t>
                      </a:r>
                      <a:r>
                        <a:rPr lang="es-PE" sz="2000" b="1" dirty="0" smtClean="0">
                          <a:solidFill>
                            <a:srgbClr val="FFFF00"/>
                          </a:solidFill>
                          <a:effectLst/>
                        </a:rPr>
                        <a:t> </a:t>
                      </a:r>
                      <a:r>
                        <a:rPr lang="es-PE" sz="2000" b="1" dirty="0" err="1" smtClean="0">
                          <a:solidFill>
                            <a:srgbClr val="FFFF00"/>
                          </a:solidFill>
                          <a:effectLst/>
                        </a:rPr>
                        <a:t>energies</a:t>
                      </a:r>
                      <a:r>
                        <a:rPr lang="es-PE" sz="2000" b="1" dirty="0" smtClean="0">
                          <a:solidFill>
                            <a:srgbClr val="FFFF00"/>
                          </a:solidFill>
                          <a:effectLst/>
                        </a:rPr>
                        <a:t>  forcings  </a:t>
                      </a:r>
                      <a:r>
                        <a:rPr lang="es-PE" sz="2000" b="1" dirty="0" err="1" smtClean="0">
                          <a:solidFill>
                            <a:srgbClr val="FFFF00"/>
                          </a:solidFill>
                          <a:effectLst/>
                        </a:rPr>
                        <a:t>actions</a:t>
                      </a:r>
                      <a:r>
                        <a:rPr lang="es-PE" sz="2000" b="1" dirty="0" smtClean="0">
                          <a:solidFill>
                            <a:srgbClr val="FFFF00"/>
                          </a:solidFill>
                          <a:effectLst/>
                        </a:rPr>
                        <a:t>  &amp;  </a:t>
                      </a:r>
                      <a:r>
                        <a:rPr lang="es-PE" sz="2000" b="1" dirty="0" err="1" smtClean="0">
                          <a:solidFill>
                            <a:srgbClr val="FFFF00"/>
                          </a:solidFill>
                          <a:effectLst/>
                        </a:rPr>
                        <a:t>materials</a:t>
                      </a:r>
                      <a:endParaRPr lang="es-PE" sz="2000" b="1" dirty="0">
                        <a:solidFill>
                          <a:schemeClr val="tx1"/>
                        </a:solidFill>
                        <a:effectLst/>
                        <a:latin typeface="Calibri"/>
                        <a:ea typeface="Calibri"/>
                        <a:cs typeface="Times New Roman"/>
                      </a:endParaRPr>
                    </a:p>
                  </a:txBody>
                  <a:tcPr/>
                </a:tc>
              </a:tr>
            </a:tbl>
          </a:graphicData>
        </a:graphic>
      </p:graphicFrame>
    </p:spTree>
    <p:extLst>
      <p:ext uri="{BB962C8B-B14F-4D97-AF65-F5344CB8AC3E}">
        <p14:creationId xmlns:p14="http://schemas.microsoft.com/office/powerpoint/2010/main" val="37967973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19256" cy="1143000"/>
          </a:xfrm>
        </p:spPr>
        <p:txBody>
          <a:bodyPr>
            <a:normAutofit fontScale="90000"/>
          </a:bodyPr>
          <a:lstStyle/>
          <a:p>
            <a:r>
              <a:rPr lang="es-PE" dirty="0" smtClean="0"/>
              <a:t>Protocolo de </a:t>
            </a:r>
            <a:r>
              <a:rPr lang="es-PE" dirty="0"/>
              <a:t>Acción </a:t>
            </a:r>
            <a:r>
              <a:rPr lang="es-PE" dirty="0" smtClean="0"/>
              <a:t>Mundial  Uso del Principio de Acción Mínima     PAM  </a:t>
            </a:r>
            <a:endParaRPr lang="es-PE" dirty="0"/>
          </a:p>
        </p:txBody>
      </p:sp>
      <p:sp>
        <p:nvSpPr>
          <p:cNvPr id="3" name="2 Marcador de contenido"/>
          <p:cNvSpPr>
            <a:spLocks noGrp="1"/>
          </p:cNvSpPr>
          <p:nvPr>
            <p:ph idx="1"/>
          </p:nvPr>
        </p:nvSpPr>
        <p:spPr>
          <a:xfrm>
            <a:off x="457200" y="1855365"/>
            <a:ext cx="8229600" cy="4525963"/>
          </a:xfrm>
        </p:spPr>
        <p:txBody>
          <a:bodyPr>
            <a:normAutofit fontScale="92500" lnSpcReduction="20000"/>
          </a:bodyPr>
          <a:lstStyle/>
          <a:p>
            <a:r>
              <a:rPr lang="es-PE" dirty="0" smtClean="0"/>
              <a:t>Pre COP 25  Time </a:t>
            </a:r>
            <a:r>
              <a:rPr lang="es-PE" dirty="0" err="1" smtClean="0"/>
              <a:t>for</a:t>
            </a:r>
            <a:r>
              <a:rPr lang="es-PE" dirty="0" smtClean="0"/>
              <a:t> </a:t>
            </a:r>
            <a:r>
              <a:rPr lang="es-PE" dirty="0" err="1" smtClean="0"/>
              <a:t>Action</a:t>
            </a:r>
            <a:r>
              <a:rPr lang="es-PE" dirty="0" smtClean="0"/>
              <a:t>  Tiempo de Acción debe definir los protocolos la confianza para APA entre en vigor. El problema más álgido a resolver según su sitio web, es el mantenimiento de un mercado de carbono, es decir de una métrica, </a:t>
            </a:r>
            <a:r>
              <a:rPr lang="es-PE" dirty="0">
                <a:cs typeface="Calibri"/>
              </a:rPr>
              <a:t>que ya fallo 2 </a:t>
            </a:r>
            <a:r>
              <a:rPr lang="es-PE" dirty="0" smtClean="0">
                <a:cs typeface="Calibri"/>
              </a:rPr>
              <a:t>décadas, </a:t>
            </a:r>
            <a:r>
              <a:rPr lang="es-PE" dirty="0" smtClean="0"/>
              <a:t>de mercado$ </a:t>
            </a:r>
            <a:r>
              <a:rPr lang="es-PE" dirty="0" smtClean="0">
                <a:latin typeface="Calibri"/>
                <a:cs typeface="Calibri"/>
              </a:rPr>
              <a:t>≠ energética</a:t>
            </a:r>
          </a:p>
          <a:p>
            <a:endParaRPr lang="es-PE" dirty="0" smtClean="0">
              <a:latin typeface="Calibri"/>
              <a:cs typeface="Calibri"/>
            </a:endParaRPr>
          </a:p>
          <a:p>
            <a:r>
              <a:rPr lang="es-PE" dirty="0" smtClean="0">
                <a:latin typeface="Calibri"/>
                <a:cs typeface="Calibri"/>
              </a:rPr>
              <a:t>El propuesto PAM implica un salto cultural </a:t>
            </a:r>
            <a:r>
              <a:rPr lang="es-PE" dirty="0" smtClean="0">
                <a:cs typeface="Calibri"/>
              </a:rPr>
              <a:t>imprescindible  y necesario</a:t>
            </a:r>
            <a:r>
              <a:rPr lang="es-PE" dirty="0" smtClean="0">
                <a:latin typeface="Calibri"/>
                <a:cs typeface="Calibri"/>
              </a:rPr>
              <a:t> para alcanzar la sustentabilidad de la especie humana, donde </a:t>
            </a:r>
            <a:r>
              <a:rPr lang="es-PE" dirty="0">
                <a:latin typeface="Calibri"/>
                <a:cs typeface="Calibri"/>
              </a:rPr>
              <a:t>	</a:t>
            </a:r>
            <a:r>
              <a:rPr lang="es-PE" dirty="0" smtClean="0">
                <a:latin typeface="Calibri"/>
                <a:cs typeface="Calibri"/>
              </a:rPr>
              <a:t>	el Perú </a:t>
            </a:r>
            <a:r>
              <a:rPr lang="es-PE" dirty="0">
                <a:cs typeface="Calibri"/>
              </a:rPr>
              <a:t>puede </a:t>
            </a:r>
            <a:r>
              <a:rPr lang="es-PE" dirty="0" smtClean="0">
                <a:cs typeface="Calibri"/>
              </a:rPr>
              <a:t>Contribuir INDC</a:t>
            </a:r>
            <a:endParaRPr lang="es-PE" dirty="0"/>
          </a:p>
        </p:txBody>
      </p:sp>
    </p:spTree>
    <p:extLst>
      <p:ext uri="{BB962C8B-B14F-4D97-AF65-F5344CB8AC3E}">
        <p14:creationId xmlns:p14="http://schemas.microsoft.com/office/powerpoint/2010/main" val="312588408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14295</TotalTime>
  <Words>2094</Words>
  <Application>Microsoft Office PowerPoint</Application>
  <PresentationFormat>Presentación en pantalla (4:3)</PresentationFormat>
  <Paragraphs>148</Paragraphs>
  <Slides>13</Slides>
  <Notes>9</Notes>
  <HiddenSlides>0</HiddenSlides>
  <MMClips>0</MMClips>
  <ScaleCrop>false</ScaleCrop>
  <HeadingPairs>
    <vt:vector size="4" baseType="variant">
      <vt:variant>
        <vt:lpstr>Tema</vt:lpstr>
      </vt:variant>
      <vt:variant>
        <vt:i4>2</vt:i4>
      </vt:variant>
      <vt:variant>
        <vt:lpstr>Títulos de diapositiva</vt:lpstr>
      </vt:variant>
      <vt:variant>
        <vt:i4>13</vt:i4>
      </vt:variant>
    </vt:vector>
  </HeadingPairs>
  <TitlesOfParts>
    <vt:vector size="15" baseType="lpstr">
      <vt:lpstr>Tema de Office</vt:lpstr>
      <vt:lpstr>1_Tema de Office</vt:lpstr>
      <vt:lpstr>Protocolo de Acción Mundial o Principio de Acción Mínima, pam al Temperar el Calentamiento Climático &amp; 2Ej. Conservación de suelos  bosques y biodiversidad y   Mitigación del Retraimiento Glaciar de montañas alto andino tropical</vt:lpstr>
      <vt:lpstr>Porque un Protocolo Ecológico </vt:lpstr>
      <vt:lpstr>Ej. Plantar y Conservación de Suelos  Bosques y Biodiversidad CSBB</vt:lpstr>
      <vt:lpstr>Energía &amp; Evolución</vt:lpstr>
      <vt:lpstr>PAM Protocolo Acción Mundial : 1 Regla para temperar la energía en la Biosfera</vt:lpstr>
      <vt:lpstr>La Jerarquía de la Energía, HTO </vt:lpstr>
      <vt:lpstr>Presentación de PowerPoint</vt:lpstr>
      <vt:lpstr>Presentación de PowerPoint</vt:lpstr>
      <vt:lpstr>Protocolo de Acción Mundial  Uso del Principio de Acción Mínima     PAM  </vt:lpstr>
      <vt:lpstr>Propuesta de la Sociedad Civil al MINAM DCCD: LMCC y COP25 UNFCCC</vt:lpstr>
      <vt:lpstr>Reflexiones  Cual es el Cambio</vt:lpstr>
      <vt:lpstr>Eco-lógica la nueva economía</vt:lpstr>
      <vt:lpstr>Ej. Debemos  Formular  Portafolio de Proyectos y Usar Fondos Climáticos Para Implementar SANA  Requiere  X  Talleres de  Trabajo Coordinación Inter  -Institucional - Cultural  Métrica Comunicacional ecológica energética  Aplicar Leyes de Consulta Previa – MRSE - CITI para ejecutar FVC sin postular Minka + A– &amp; –A+ pam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user</cp:lastModifiedBy>
  <cp:revision>182</cp:revision>
  <dcterms:created xsi:type="dcterms:W3CDTF">2019-07-08T23:22:15Z</dcterms:created>
  <dcterms:modified xsi:type="dcterms:W3CDTF">2019-09-09T17:54:43Z</dcterms:modified>
</cp:coreProperties>
</file>